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gif" ContentType="image/gif"/>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96" r:id="rId3"/>
    <p:sldMasterId id="2147483732" r:id="rId4"/>
  </p:sldMasterIdLst>
  <p:notesMasterIdLst>
    <p:notesMasterId r:id="rId19"/>
  </p:notesMasterIdLst>
  <p:handoutMasterIdLst>
    <p:handoutMasterId r:id="rId20"/>
  </p:handoutMasterIdLst>
  <p:sldIdLst>
    <p:sldId id="256" r:id="rId5"/>
    <p:sldId id="292" r:id="rId6"/>
    <p:sldId id="259" r:id="rId7"/>
    <p:sldId id="293" r:id="rId8"/>
    <p:sldId id="280" r:id="rId9"/>
    <p:sldId id="262" r:id="rId10"/>
    <p:sldId id="294" r:id="rId11"/>
    <p:sldId id="298" r:id="rId12"/>
    <p:sldId id="296" r:id="rId13"/>
    <p:sldId id="297" r:id="rId14"/>
    <p:sldId id="295" r:id="rId15"/>
    <p:sldId id="279" r:id="rId16"/>
    <p:sldId id="277" r:id="rId17"/>
    <p:sldId id="257" r:id="rId18"/>
  </p:sldIdLst>
  <p:sldSz cx="9144000" cy="6858000" type="screen4x3"/>
  <p:notesSz cx="6858000" cy="90773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21" autoAdjust="0"/>
    <p:restoredTop sz="94660"/>
  </p:normalViewPr>
  <p:slideViewPr>
    <p:cSldViewPr>
      <p:cViewPr>
        <p:scale>
          <a:sx n="100" d="100"/>
          <a:sy n="100" d="100"/>
        </p:scale>
        <p:origin x="-21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38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3866"/>
          </a:xfrm>
          <a:prstGeom prst="rect">
            <a:avLst/>
          </a:prstGeom>
        </p:spPr>
        <p:txBody>
          <a:bodyPr vert="horz" lIns="91440" tIns="45720" rIns="91440" bIns="45720" rtlCol="0"/>
          <a:lstStyle>
            <a:lvl1pPr algn="r">
              <a:defRPr sz="1200"/>
            </a:lvl1pPr>
          </a:lstStyle>
          <a:p>
            <a:fld id="{8B640182-FF34-430B-A020-AAB652E6422A}" type="datetimeFigureOut">
              <a:rPr lang="en-US" smtClean="0"/>
              <a:pPr/>
              <a:t>1/30/2009</a:t>
            </a:fld>
            <a:endParaRPr lang="en-US"/>
          </a:p>
        </p:txBody>
      </p:sp>
      <p:sp>
        <p:nvSpPr>
          <p:cNvPr id="4" name="Footer Placeholder 3"/>
          <p:cNvSpPr>
            <a:spLocks noGrp="1"/>
          </p:cNvSpPr>
          <p:nvPr>
            <p:ph type="ftr" sz="quarter" idx="2"/>
          </p:nvPr>
        </p:nvSpPr>
        <p:spPr>
          <a:xfrm>
            <a:off x="0" y="8621883"/>
            <a:ext cx="2971800" cy="45386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21883"/>
            <a:ext cx="2971800" cy="453866"/>
          </a:xfrm>
          <a:prstGeom prst="rect">
            <a:avLst/>
          </a:prstGeom>
        </p:spPr>
        <p:txBody>
          <a:bodyPr vert="horz" lIns="91440" tIns="45720" rIns="91440" bIns="45720" rtlCol="0" anchor="b"/>
          <a:lstStyle>
            <a:lvl1pPr algn="r">
              <a:defRPr sz="1200"/>
            </a:lvl1pPr>
          </a:lstStyle>
          <a:p>
            <a:fld id="{5128D97B-D9DF-44DB-80F1-4C74A036CD8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38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3866"/>
          </a:xfrm>
          <a:prstGeom prst="rect">
            <a:avLst/>
          </a:prstGeom>
        </p:spPr>
        <p:txBody>
          <a:bodyPr vert="horz" lIns="91440" tIns="45720" rIns="91440" bIns="45720" rtlCol="0"/>
          <a:lstStyle>
            <a:lvl1pPr algn="r">
              <a:defRPr sz="1200"/>
            </a:lvl1pPr>
          </a:lstStyle>
          <a:p>
            <a:fld id="{E23F815E-6F33-40B9-AAA7-1260653819AC}" type="datetimeFigureOut">
              <a:rPr lang="en-US" smtClean="0"/>
              <a:pPr/>
              <a:t>1/30/2009</a:t>
            </a:fld>
            <a:endParaRPr lang="en-US"/>
          </a:p>
        </p:txBody>
      </p:sp>
      <p:sp>
        <p:nvSpPr>
          <p:cNvPr id="4" name="Slide Image Placeholder 3"/>
          <p:cNvSpPr>
            <a:spLocks noGrp="1" noRot="1" noChangeAspect="1"/>
          </p:cNvSpPr>
          <p:nvPr>
            <p:ph type="sldImg" idx="2"/>
          </p:nvPr>
        </p:nvSpPr>
        <p:spPr>
          <a:xfrm>
            <a:off x="1160463" y="681038"/>
            <a:ext cx="4537075" cy="34036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11730"/>
            <a:ext cx="5486400" cy="40847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21883"/>
            <a:ext cx="2971800" cy="45386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21883"/>
            <a:ext cx="2971800" cy="453866"/>
          </a:xfrm>
          <a:prstGeom prst="rect">
            <a:avLst/>
          </a:prstGeom>
        </p:spPr>
        <p:txBody>
          <a:bodyPr vert="horz" lIns="91440" tIns="45720" rIns="91440" bIns="45720" rtlCol="0" anchor="b"/>
          <a:lstStyle>
            <a:lvl1pPr algn="r">
              <a:defRPr sz="1200"/>
            </a:lvl1pPr>
          </a:lstStyle>
          <a:p>
            <a:fld id="{1F91EBAD-B1AA-48D0-BF85-2F79D208BAB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F91EBAD-B1AA-48D0-BF85-2F79D208BAB5}"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F91EBAD-B1AA-48D0-BF85-2F79D208BAB5}"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F91EBAD-B1AA-48D0-BF85-2F79D208BAB5}"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F91EBAD-B1AA-48D0-BF85-2F79D208BAB5}"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F91EBAD-B1AA-48D0-BF85-2F79D208BAB5}"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F91EBAD-B1AA-48D0-BF85-2F79D208BAB5}"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F91EBAD-B1AA-48D0-BF85-2F79D208BAB5}"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F91EBAD-B1AA-48D0-BF85-2F79D208BAB5}"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F91EBAD-B1AA-48D0-BF85-2F79D208BAB5}"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F91EBAD-B1AA-48D0-BF85-2F79D208BAB5}"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F91EBAD-B1AA-48D0-BF85-2F79D208BAB5}"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F91EBAD-B1AA-48D0-BF85-2F79D208BAB5}"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F91EBAD-B1AA-48D0-BF85-2F79D208BAB5}"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F91EBAD-B1AA-48D0-BF85-2F79D208BAB5}"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6E2D2A6-5F4C-4DD5-9C5C-A80FD9C52A9F}" type="datetimeFigureOut">
              <a:rPr lang="en-US" smtClean="0"/>
              <a:pPr/>
              <a:t>1/30/2009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46979B8-04B0-4211-B15F-45BD1A89A24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46979B8-04B0-4211-B15F-45BD1A89A24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46979B8-04B0-4211-B15F-45BD1A89A244}"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6E2D2A6-5F4C-4DD5-9C5C-A80FD9C52A9F}" type="datetimeFigureOut">
              <a:rPr lang="en-US" smtClean="0"/>
              <a:pPr/>
              <a:t>1/30/2009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46979B8-04B0-4211-B15F-45BD1A89A244}"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6E2D2A6-5F4C-4DD5-9C5C-A80FD9C52A9F}" type="datetimeFigureOut">
              <a:rPr lang="en-US" smtClean="0"/>
              <a:pPr/>
              <a:t>1/30/2009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6979B8-04B0-4211-B15F-45BD1A89A244}"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6E2D2A6-5F4C-4DD5-9C5C-A80FD9C52A9F}" type="datetimeFigureOut">
              <a:rPr lang="en-US" smtClean="0"/>
              <a:pPr/>
              <a:t>1/30/2009</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F46979B8-04B0-4211-B15F-45BD1A89A24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6E2D2A6-5F4C-4DD5-9C5C-A80FD9C52A9F}" type="datetimeFigureOut">
              <a:rPr lang="en-US" smtClean="0"/>
              <a:pPr/>
              <a:t>1/30/2009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6979B8-04B0-4211-B15F-45BD1A89A244}"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6E2D2A6-5F4C-4DD5-9C5C-A80FD9C52A9F}" type="datetimeFigureOut">
              <a:rPr lang="en-US" smtClean="0"/>
              <a:pPr/>
              <a:t>1/30/2009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6979B8-04B0-4211-B15F-45BD1A89A244}"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6E2D2A6-5F4C-4DD5-9C5C-A80FD9C52A9F}" type="datetimeFigureOut">
              <a:rPr lang="en-US" smtClean="0"/>
              <a:pPr/>
              <a:t>1/30/2009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6979B8-04B0-4211-B15F-45BD1A89A244}"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2D2A6-5F4C-4DD5-9C5C-A80FD9C52A9F}" type="datetimeFigureOut">
              <a:rPr lang="en-US" smtClean="0"/>
              <a:pPr/>
              <a:t>1/30/2009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6979B8-04B0-4211-B15F-45BD1A89A244}"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6E2D2A6-5F4C-4DD5-9C5C-A80FD9C52A9F}" type="datetimeFigureOut">
              <a:rPr lang="en-US" smtClean="0"/>
              <a:pPr/>
              <a:t>1/30/2009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6979B8-04B0-4211-B15F-45BD1A89A244}"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46979B8-04B0-4211-B15F-45BD1A89A24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6E2D2A6-5F4C-4DD5-9C5C-A80FD9C52A9F}" type="datetimeFigureOut">
              <a:rPr lang="en-US" smtClean="0"/>
              <a:pPr/>
              <a:t>1/30/2009</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F46979B8-04B0-4211-B15F-45BD1A89A244}"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6E2D2A6-5F4C-4DD5-9C5C-A80FD9C52A9F}" type="datetimeFigureOut">
              <a:rPr lang="en-US" smtClean="0"/>
              <a:pPr/>
              <a:t>1/30/2009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6979B8-04B0-4211-B15F-45BD1A89A244}"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6E2D2A6-5F4C-4DD5-9C5C-A80FD9C52A9F}" type="datetimeFigureOut">
              <a:rPr lang="en-US" smtClean="0"/>
              <a:pPr/>
              <a:t>1/30/2009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6979B8-04B0-4211-B15F-45BD1A89A244}"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F46979B8-04B0-4211-B15F-45BD1A89A244}"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46979B8-04B0-4211-B15F-45BD1A89A244}"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46979B8-04B0-4211-B15F-45BD1A89A244}"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46979B8-04B0-4211-B15F-45BD1A89A244}" type="slidenum">
              <a:rPr lang="en-US" smtClean="0"/>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46979B8-04B0-4211-B15F-45BD1A89A244}" type="slidenum">
              <a:rPr lang="en-US" smtClean="0"/>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46979B8-04B0-4211-B15F-45BD1A89A244}"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46979B8-04B0-4211-B15F-45BD1A89A244}"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46979B8-04B0-4211-B15F-45BD1A89A24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46979B8-04B0-4211-B15F-45BD1A89A244}" type="slidenum">
              <a:rPr lang="en-US" smtClean="0"/>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46979B8-04B0-4211-B15F-45BD1A89A244}"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46979B8-04B0-4211-B15F-45BD1A89A244}"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46979B8-04B0-4211-B15F-45BD1A89A244}" type="slidenum">
              <a:rPr lang="en-US" smtClean="0"/>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F46979B8-04B0-4211-B15F-45BD1A89A244}"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46979B8-04B0-4211-B15F-45BD1A89A244}" type="slidenum">
              <a:rPr lang="en-US" smtClean="0"/>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46979B8-04B0-4211-B15F-45BD1A89A244}"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46979B8-04B0-4211-B15F-45BD1A89A244}" type="slidenum">
              <a:rPr lang="en-US" smtClean="0"/>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46979B8-04B0-4211-B15F-45BD1A89A244}" type="slidenum">
              <a:rPr lang="en-US" smtClean="0"/>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46979B8-04B0-4211-B15F-45BD1A89A24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46979B8-04B0-4211-B15F-45BD1A89A24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46979B8-04B0-4211-B15F-45BD1A89A244}"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46979B8-04B0-4211-B15F-45BD1A89A244}" type="slidenum">
              <a:rPr lang="en-US" smtClean="0"/>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46979B8-04B0-4211-B15F-45BD1A89A244}"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46979B8-04B0-4211-B15F-45BD1A89A244}" type="slidenum">
              <a:rPr lang="en-US" smtClean="0"/>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46979B8-04B0-4211-B15F-45BD1A89A24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46979B8-04B0-4211-B15F-45BD1A89A24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46979B8-04B0-4211-B15F-45BD1A89A24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6E2D2A6-5F4C-4DD5-9C5C-A80FD9C52A9F}" type="datetimeFigureOut">
              <a:rPr lang="en-US" smtClean="0"/>
              <a:pPr/>
              <a:t>1/30/2009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46979B8-04B0-4211-B15F-45BD1A89A24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6E2D2A6-5F4C-4DD5-9C5C-A80FD9C52A9F}" type="datetimeFigureOut">
              <a:rPr lang="en-US" smtClean="0"/>
              <a:pPr/>
              <a:t>1/30/2009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46979B8-04B0-4211-B15F-45BD1A89A24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6E2D2A6-5F4C-4DD5-9C5C-A80FD9C52A9F}" type="datetimeFigureOut">
              <a:rPr lang="en-US" smtClean="0"/>
              <a:pPr/>
              <a:t>1/30/2009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46979B8-04B0-4211-B15F-45BD1A89A24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6E2D2A6-5F4C-4DD5-9C5C-A80FD9C52A9F}" type="datetimeFigureOut">
              <a:rPr lang="en-US" smtClean="0"/>
              <a:pPr/>
              <a:t>1/30/2009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46979B8-04B0-4211-B15F-45BD1A89A24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56E2D2A6-5F4C-4DD5-9C5C-A80FD9C52A9F}" type="datetimeFigureOut">
              <a:rPr lang="en-US" smtClean="0"/>
              <a:pPr/>
              <a:t>1/30/2009</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46979B8-04B0-4211-B15F-45BD1A89A24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6E2D2A6-5F4C-4DD5-9C5C-A80FD9C52A9F}" type="datetimeFigureOut">
              <a:rPr lang="en-US" smtClean="0"/>
              <a:pPr/>
              <a:t>1/30/2009</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46979B8-04B0-4211-B15F-45BD1A89A244}"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6E2D2A6-5F4C-4DD5-9C5C-A80FD9C52A9F}" type="datetimeFigureOut">
              <a:rPr lang="en-US" smtClean="0"/>
              <a:pPr/>
              <a:t>1/30/2009</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46979B8-04B0-4211-B15F-45BD1A89A244}"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4.xml"/><Relationship Id="rId6" Type="http://schemas.openxmlformats.org/officeDocument/2006/relationships/image" Target="../media/image6.jpeg"/><Relationship Id="rId5" Type="http://schemas.openxmlformats.org/officeDocument/2006/relationships/hyperlink" Target="http://www.aviationexplorer.com/military_movies.htm" TargetMode="Externa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0.xml"/><Relationship Id="rId1" Type="http://schemas.openxmlformats.org/officeDocument/2006/relationships/slideLayout" Target="../slideLayouts/slideLayout40.xml"/><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1.xml"/><Relationship Id="rId1" Type="http://schemas.openxmlformats.org/officeDocument/2006/relationships/slideLayout" Target="../slideLayouts/slideLayout40.xml"/><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2.xml"/><Relationship Id="rId1" Type="http://schemas.openxmlformats.org/officeDocument/2006/relationships/slideLayout" Target="../slideLayouts/slideLayout29.xml"/><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10.jpeg"/><Relationship Id="rId7"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29.xml"/><Relationship Id="rId6" Type="http://schemas.openxmlformats.org/officeDocument/2006/relationships/image" Target="../media/image9.jpeg"/><Relationship Id="rId5" Type="http://schemas.openxmlformats.org/officeDocument/2006/relationships/hyperlink" Target="http://www.aviationexplorer.com/military_movies.htm" TargetMode="External"/><Relationship Id="rId4" Type="http://schemas.openxmlformats.org/officeDocument/2006/relationships/image" Target="../media/image11.jpeg"/><Relationship Id="rId9" Type="http://schemas.openxmlformats.org/officeDocument/2006/relationships/image" Target="../media/image13.png"/></Relationships>
</file>

<file path=ppt/slides/_rels/slide14.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hyperlink" Target="http://education.auburn.edu/" TargetMode="External"/><Relationship Id="rId7"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18.gif"/><Relationship Id="rId5" Type="http://schemas.openxmlformats.org/officeDocument/2006/relationships/image" Target="../media/image17.gif"/><Relationship Id="rId10" Type="http://schemas.openxmlformats.org/officeDocument/2006/relationships/image" Target="../media/image19.jpeg"/><Relationship Id="rId4" Type="http://schemas.openxmlformats.org/officeDocument/2006/relationships/image" Target="../media/image16.gif"/><Relationship Id="rId9" Type="http://schemas.openxmlformats.org/officeDocument/2006/relationships/hyperlink" Target="http://www.globalsecurity.org/military/systems/aircraft/images/f-22_0014.jpg"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aviationexplorer.com/military_movies.htm" TargetMode="External"/><Relationship Id="rId2" Type="http://schemas.openxmlformats.org/officeDocument/2006/relationships/notesSlide" Target="../notesSlides/notesSlide2.xml"/><Relationship Id="rId1" Type="http://schemas.openxmlformats.org/officeDocument/2006/relationships/slideLayout" Target="../slideLayouts/slideLayout40.xml"/><Relationship Id="rId5" Type="http://schemas.openxmlformats.org/officeDocument/2006/relationships/image" Target="../media/image5.jpeg"/><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hyperlink" Target="http://www.aviationexplorer.com/military_movies.htm" TargetMode="External"/><Relationship Id="rId2" Type="http://schemas.openxmlformats.org/officeDocument/2006/relationships/notesSlide" Target="../notesSlides/notesSlide3.xml"/><Relationship Id="rId1" Type="http://schemas.openxmlformats.org/officeDocument/2006/relationships/slideLayout" Target="../slideLayouts/slideLayout40.xml"/><Relationship Id="rId5" Type="http://schemas.openxmlformats.org/officeDocument/2006/relationships/image" Target="../media/image5.jpeg"/><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hyperlink" Target="http://www.aviationexplorer.com/military_movies.htm" TargetMode="External"/><Relationship Id="rId2" Type="http://schemas.openxmlformats.org/officeDocument/2006/relationships/notesSlide" Target="../notesSlides/notesSlide4.xml"/><Relationship Id="rId1" Type="http://schemas.openxmlformats.org/officeDocument/2006/relationships/slideLayout" Target="../slideLayouts/slideLayout40.xml"/><Relationship Id="rId5" Type="http://schemas.openxmlformats.org/officeDocument/2006/relationships/image" Target="../media/image5.jpeg"/><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10.jpeg"/><Relationship Id="rId7"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4.xml"/><Relationship Id="rId6" Type="http://schemas.openxmlformats.org/officeDocument/2006/relationships/image" Target="../media/image9.jpeg"/><Relationship Id="rId5" Type="http://schemas.openxmlformats.org/officeDocument/2006/relationships/hyperlink" Target="http://www.aviationexplorer.com/military_movies.htm" TargetMode="External"/><Relationship Id="rId4" Type="http://schemas.openxmlformats.org/officeDocument/2006/relationships/image" Target="../media/image11.jpeg"/><Relationship Id="rId9"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40.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7.xml"/><Relationship Id="rId1" Type="http://schemas.openxmlformats.org/officeDocument/2006/relationships/slideLayout" Target="../slideLayouts/slideLayout40.xml"/><Relationship Id="rId5" Type="http://schemas.openxmlformats.org/officeDocument/2006/relationships/image" Target="../media/image14.png"/><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40.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9.xml"/><Relationship Id="rId1" Type="http://schemas.openxmlformats.org/officeDocument/2006/relationships/slideLayout" Target="../slideLayouts/slideLayout40.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0" name="Title 19"/>
          <p:cNvSpPr>
            <a:spLocks noGrp="1"/>
          </p:cNvSpPr>
          <p:nvPr>
            <p:ph type="title"/>
          </p:nvPr>
        </p:nvSpPr>
        <p:spPr>
          <a:xfrm>
            <a:off x="914400" y="2667000"/>
            <a:ext cx="5410200" cy="609600"/>
          </a:xfrm>
          <a:solidFill>
            <a:schemeClr val="bg1">
              <a:lumMod val="95000"/>
            </a:schemeClr>
          </a:solidFill>
        </p:spPr>
        <p:txBody>
          <a:bodyPr>
            <a:noAutofit/>
          </a:bodyPr>
          <a:lstStyle/>
          <a:p>
            <a:pPr algn="ctr"/>
            <a:r>
              <a:rPr lang="en-US" sz="2400" b="1" i="1" dirty="0" smtClean="0">
                <a:solidFill>
                  <a:srgbClr val="002060"/>
                </a:solidFill>
              </a:rPr>
              <a:t>The Naval Aviator Flyby</a:t>
            </a:r>
            <a:br>
              <a:rPr lang="en-US" sz="2400" b="1" i="1" dirty="0" smtClean="0">
                <a:solidFill>
                  <a:srgbClr val="002060"/>
                </a:solidFill>
              </a:rPr>
            </a:br>
            <a:r>
              <a:rPr lang="en-US" sz="1200" b="1" i="1" dirty="0" smtClean="0">
                <a:solidFill>
                  <a:srgbClr val="002060"/>
                </a:solidFill>
              </a:rPr>
              <a:t>Ken Scott, Ed.D.</a:t>
            </a:r>
            <a:endParaRPr lang="en-US" sz="1200" b="1" i="1" dirty="0">
              <a:solidFill>
                <a:srgbClr val="002060"/>
              </a:solidFill>
            </a:endParaRPr>
          </a:p>
        </p:txBody>
      </p:sp>
      <p:sp>
        <p:nvSpPr>
          <p:cNvPr id="3" name="Subtitle 2"/>
          <p:cNvSpPr>
            <a:spLocks noGrp="1"/>
          </p:cNvSpPr>
          <p:nvPr>
            <p:ph type="body" idx="1"/>
          </p:nvPr>
        </p:nvSpPr>
        <p:spPr>
          <a:xfrm>
            <a:off x="1752600" y="762000"/>
            <a:ext cx="6324600" cy="1524000"/>
          </a:xfrm>
        </p:spPr>
        <p:txBody>
          <a:bodyPr>
            <a:noAutofit/>
          </a:bodyPr>
          <a:lstStyle/>
          <a:p>
            <a:pPr algn="ctr"/>
            <a:r>
              <a:rPr lang="en-US" sz="2000" dirty="0" smtClean="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latin typeface="Arial" pitchFamily="34" charset="0"/>
                <a:cs typeface="Arial" pitchFamily="34" charset="0"/>
              </a:rPr>
              <a:t>H. </a:t>
            </a:r>
            <a:r>
              <a:rPr lang="en-US" sz="2000" dirty="0" smtClean="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latin typeface="Arial" pitchFamily="34" charset="0"/>
                <a:cs typeface="Arial" pitchFamily="34" charset="0"/>
              </a:rPr>
              <a:t>Councill </a:t>
            </a:r>
            <a:r>
              <a:rPr lang="en-US" sz="2000" dirty="0" smtClean="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latin typeface="Arial" pitchFamily="34" charset="0"/>
                <a:cs typeface="Arial" pitchFamily="34" charset="0"/>
              </a:rPr>
              <a:t>Trenholm State Technical College</a:t>
            </a:r>
          </a:p>
          <a:p>
            <a:pPr algn="ctr"/>
            <a:r>
              <a:rPr lang="en-US" sz="2000" dirty="0" smtClean="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latin typeface="Arial" pitchFamily="34" charset="0"/>
                <a:cs typeface="Arial" pitchFamily="34" charset="0"/>
              </a:rPr>
              <a:t>Professional Development</a:t>
            </a:r>
            <a:endParaRPr lang="en-US" sz="2000" dirty="0" smtClean="0"/>
          </a:p>
          <a:p>
            <a:pPr marL="457200" indent="-457200" algn="ctr"/>
            <a:r>
              <a:rPr lang="en-US" sz="2000" dirty="0" smtClean="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latin typeface="Arial" pitchFamily="34" charset="0"/>
                <a:cs typeface="Arial" pitchFamily="34" charset="0"/>
              </a:rPr>
              <a:t>30 January 2009</a:t>
            </a:r>
          </a:p>
          <a:p>
            <a:pPr marL="457200" indent="-457200" algn="ctr"/>
            <a:r>
              <a:rPr lang="en-US" sz="2000" dirty="0" smtClean="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latin typeface="Arial" pitchFamily="34" charset="0"/>
                <a:cs typeface="Arial" pitchFamily="34" charset="0"/>
              </a:rPr>
              <a:t>SACS-COC</a:t>
            </a:r>
          </a:p>
          <a:p>
            <a:pPr marL="457200" indent="-457200" algn="ctr"/>
            <a:endParaRPr lang="en-US" sz="2000" dirty="0" smtClean="0">
              <a:ln w="18000">
                <a:solidFill>
                  <a:schemeClr val="accent2">
                    <a:satMod val="140000"/>
                  </a:schemeClr>
                </a:solidFill>
                <a:prstDash val="solid"/>
                <a:miter lim="800000"/>
              </a:ln>
              <a:solidFill>
                <a:schemeClr val="tx1"/>
              </a:solidFill>
              <a:effectLst>
                <a:outerShdw blurRad="25500" dist="23000" dir="7020000" algn="tl">
                  <a:srgbClr val="000000">
                    <a:alpha val="50000"/>
                  </a:srgbClr>
                </a:outerShdw>
              </a:effectLst>
              <a:latin typeface="Arial" pitchFamily="34" charset="0"/>
              <a:cs typeface="Arial" pitchFamily="34" charset="0"/>
            </a:endParaRPr>
          </a:p>
        </p:txBody>
      </p:sp>
      <p:cxnSp>
        <p:nvCxnSpPr>
          <p:cNvPr id="8" name="Straight Connector 7"/>
          <p:cNvCxnSpPr/>
          <p:nvPr/>
        </p:nvCxnSpPr>
        <p:spPr>
          <a:xfrm rot="5400000">
            <a:off x="-2362994" y="3429000"/>
            <a:ext cx="6401594" cy="794"/>
          </a:xfrm>
          <a:prstGeom prst="line">
            <a:avLst/>
          </a:prstGeom>
        </p:spPr>
        <p:style>
          <a:lnRef idx="3">
            <a:schemeClr val="accent4"/>
          </a:lnRef>
          <a:fillRef idx="0">
            <a:schemeClr val="accent4"/>
          </a:fillRef>
          <a:effectRef idx="2">
            <a:schemeClr val="accent4"/>
          </a:effectRef>
          <a:fontRef idx="minor">
            <a:schemeClr val="tx1"/>
          </a:fontRef>
        </p:style>
      </p:cxnSp>
      <p:cxnSp>
        <p:nvCxnSpPr>
          <p:cNvPr id="10" name="Straight Connector 9"/>
          <p:cNvCxnSpPr/>
          <p:nvPr/>
        </p:nvCxnSpPr>
        <p:spPr>
          <a:xfrm>
            <a:off x="0" y="3505200"/>
            <a:ext cx="9144000" cy="1588"/>
          </a:xfrm>
          <a:prstGeom prst="line">
            <a:avLst/>
          </a:prstGeom>
        </p:spPr>
        <p:style>
          <a:lnRef idx="3">
            <a:schemeClr val="accent4"/>
          </a:lnRef>
          <a:fillRef idx="0">
            <a:schemeClr val="accent4"/>
          </a:fillRef>
          <a:effectRef idx="2">
            <a:schemeClr val="accent4"/>
          </a:effectRef>
          <a:fontRef idx="minor">
            <a:schemeClr val="tx1"/>
          </a:fontRef>
        </p:style>
      </p:cxnSp>
      <p:sp>
        <p:nvSpPr>
          <p:cNvPr id="12" name="TextBox 11"/>
          <p:cNvSpPr txBox="1"/>
          <p:nvPr/>
        </p:nvSpPr>
        <p:spPr>
          <a:xfrm>
            <a:off x="304800" y="5867400"/>
            <a:ext cx="228600" cy="381000"/>
          </a:xfrm>
          <a:prstGeom prst="rect">
            <a:avLst/>
          </a:prstGeom>
          <a:noFill/>
        </p:spPr>
        <p:txBody>
          <a:bodyPr wrap="square" rtlCol="0">
            <a:spAutoFit/>
          </a:bodyPr>
          <a:lstStyle/>
          <a:p>
            <a:r>
              <a:rPr lang="en-US" b="1" dirty="0" smtClean="0"/>
              <a:t>1</a:t>
            </a:r>
            <a:endParaRPr lang="en-US" b="1" dirty="0"/>
          </a:p>
        </p:txBody>
      </p:sp>
      <p:pic>
        <p:nvPicPr>
          <p:cNvPr id="100355" name="Picture 3" descr="http://www.sacscoc.org/_images/map.jpg"/>
          <p:cNvPicPr>
            <a:picLocks noChangeAspect="1" noChangeArrowheads="1"/>
          </p:cNvPicPr>
          <p:nvPr/>
        </p:nvPicPr>
        <p:blipFill>
          <a:blip r:embed="rId3"/>
          <a:srcRect b="8729"/>
          <a:stretch>
            <a:fillRect/>
          </a:stretch>
        </p:blipFill>
        <p:spPr bwMode="auto">
          <a:xfrm>
            <a:off x="1143000" y="3581400"/>
            <a:ext cx="3429000" cy="2819400"/>
          </a:xfrm>
          <a:prstGeom prst="rect">
            <a:avLst/>
          </a:prstGeom>
          <a:noFill/>
        </p:spPr>
      </p:pic>
      <p:pic>
        <p:nvPicPr>
          <p:cNvPr id="100357" name="Picture 5" descr="http://www.sacscoc.org/_images/buildout_header.jpg"/>
          <p:cNvPicPr>
            <a:picLocks noChangeAspect="1" noChangeArrowheads="1"/>
          </p:cNvPicPr>
          <p:nvPr/>
        </p:nvPicPr>
        <p:blipFill>
          <a:blip r:embed="rId4"/>
          <a:srcRect r="30256"/>
          <a:stretch>
            <a:fillRect/>
          </a:stretch>
        </p:blipFill>
        <p:spPr bwMode="auto">
          <a:xfrm>
            <a:off x="4876800" y="4191000"/>
            <a:ext cx="3886200" cy="1676400"/>
          </a:xfrm>
          <a:prstGeom prst="rect">
            <a:avLst/>
          </a:prstGeom>
          <a:noFill/>
        </p:spPr>
      </p:pic>
      <p:pic>
        <p:nvPicPr>
          <p:cNvPr id="100359" name="Picture 7" descr="F-18 Super Hornet">
            <a:hlinkClick r:id="rId5"/>
          </p:cNvPr>
          <p:cNvPicPr>
            <a:picLocks noChangeAspect="1" noChangeArrowheads="1"/>
          </p:cNvPicPr>
          <p:nvPr/>
        </p:nvPicPr>
        <p:blipFill>
          <a:blip r:embed="rId6"/>
          <a:srcRect/>
          <a:stretch>
            <a:fillRect/>
          </a:stretch>
        </p:blipFill>
        <p:spPr bwMode="auto">
          <a:xfrm>
            <a:off x="6400800" y="2514600"/>
            <a:ext cx="1905000" cy="9906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57"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61" name="Rectangle 13"/>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9" name="TextBox 8"/>
          <p:cNvSpPr txBox="1"/>
          <p:nvPr/>
        </p:nvSpPr>
        <p:spPr>
          <a:xfrm>
            <a:off x="381000" y="5867400"/>
            <a:ext cx="457200" cy="369332"/>
          </a:xfrm>
          <a:prstGeom prst="rect">
            <a:avLst/>
          </a:prstGeom>
          <a:noFill/>
        </p:spPr>
        <p:txBody>
          <a:bodyPr wrap="square" rtlCol="0">
            <a:spAutoFit/>
          </a:bodyPr>
          <a:lstStyle/>
          <a:p>
            <a:r>
              <a:rPr lang="en-US" b="1" dirty="0" smtClean="0">
                <a:latin typeface="Times New Roman" pitchFamily="18" charset="0"/>
                <a:cs typeface="Times New Roman" pitchFamily="18" charset="0"/>
              </a:rPr>
              <a:t>10</a:t>
            </a:r>
          </a:p>
        </p:txBody>
      </p:sp>
      <p:pic>
        <p:nvPicPr>
          <p:cNvPr id="20" name="Picture 8" descr="http://www.f22-raptor.com/media/gallery/lr/21.jpg"/>
          <p:cNvPicPr>
            <a:picLocks noChangeAspect="1" noChangeArrowheads="1"/>
          </p:cNvPicPr>
          <p:nvPr/>
        </p:nvPicPr>
        <p:blipFill>
          <a:blip r:embed="rId3"/>
          <a:srcRect l="14222" t="22857" r="11111" b="22286"/>
          <a:stretch>
            <a:fillRect/>
          </a:stretch>
        </p:blipFill>
        <p:spPr bwMode="auto">
          <a:xfrm>
            <a:off x="7467600" y="762000"/>
            <a:ext cx="1466850" cy="838200"/>
          </a:xfrm>
          <a:prstGeom prst="rect">
            <a:avLst/>
          </a:prstGeom>
          <a:noFill/>
        </p:spPr>
      </p:pic>
      <p:pic>
        <p:nvPicPr>
          <p:cNvPr id="21" name="Picture 5" descr="http://www.sacscoc.org/_images/buildout_header.jpg"/>
          <p:cNvPicPr>
            <a:picLocks noChangeAspect="1" noChangeArrowheads="1"/>
          </p:cNvPicPr>
          <p:nvPr/>
        </p:nvPicPr>
        <p:blipFill>
          <a:blip r:embed="rId4"/>
          <a:srcRect r="30256"/>
          <a:stretch>
            <a:fillRect/>
          </a:stretch>
        </p:blipFill>
        <p:spPr bwMode="auto">
          <a:xfrm>
            <a:off x="381000" y="762000"/>
            <a:ext cx="1905000" cy="685800"/>
          </a:xfrm>
          <a:prstGeom prst="rect">
            <a:avLst/>
          </a:prstGeom>
          <a:noFill/>
        </p:spPr>
      </p:pic>
      <p:sp>
        <p:nvSpPr>
          <p:cNvPr id="24" name="TextBox 23"/>
          <p:cNvSpPr txBox="1"/>
          <p:nvPr/>
        </p:nvSpPr>
        <p:spPr>
          <a:xfrm>
            <a:off x="1066800" y="304800"/>
            <a:ext cx="7543800" cy="830997"/>
          </a:xfrm>
          <a:prstGeom prst="rect">
            <a:avLst/>
          </a:prstGeom>
          <a:noFill/>
        </p:spPr>
        <p:txBody>
          <a:bodyPr wrap="square" rtlCol="0">
            <a:spAutoFit/>
          </a:bodyPr>
          <a:lstStyle/>
          <a:p>
            <a:pPr algn="ctr"/>
            <a:r>
              <a:rPr lang="en-US" sz="2400" b="1" i="1" dirty="0" smtClean="0">
                <a:solidFill>
                  <a:schemeClr val="accent3"/>
                </a:solidFill>
                <a:latin typeface="Arial" pitchFamily="34" charset="0"/>
                <a:cs typeface="Arial" pitchFamily="34" charset="0"/>
              </a:rPr>
              <a:t>Next, we meet the Principles of Accreditation,       Comprehensive Standards</a:t>
            </a:r>
            <a:endParaRPr lang="en-US" b="1" i="1" dirty="0">
              <a:solidFill>
                <a:schemeClr val="accent3"/>
              </a:solidFill>
              <a:latin typeface="Arial" pitchFamily="34" charset="0"/>
              <a:cs typeface="Arial" pitchFamily="34" charset="0"/>
            </a:endParaRPr>
          </a:p>
        </p:txBody>
      </p:sp>
      <p:sp>
        <p:nvSpPr>
          <p:cNvPr id="13" name="Rectangle 12"/>
          <p:cNvSpPr/>
          <p:nvPr/>
        </p:nvSpPr>
        <p:spPr>
          <a:xfrm>
            <a:off x="1295400" y="1600200"/>
            <a:ext cx="7315200" cy="4801314"/>
          </a:xfrm>
          <a:prstGeom prst="rect">
            <a:avLst/>
          </a:prstGeom>
        </p:spPr>
        <p:txBody>
          <a:bodyPr wrap="square">
            <a:spAutoFit/>
          </a:bodyPr>
          <a:lstStyle/>
          <a:p>
            <a:r>
              <a:rPr lang="en-US" dirty="0" smtClean="0"/>
              <a:t>The Comprehensive Standards set forth requirements in the following four</a:t>
            </a:r>
          </a:p>
          <a:p>
            <a:r>
              <a:rPr lang="en-US" dirty="0" smtClean="0"/>
              <a:t>areas: </a:t>
            </a:r>
          </a:p>
          <a:p>
            <a:pPr marL="342900" indent="-342900">
              <a:buAutoNum type="arabicParenBoth"/>
            </a:pPr>
            <a:r>
              <a:rPr lang="en-US" dirty="0" smtClean="0"/>
              <a:t>institutional mission, governance, and effectiveness; </a:t>
            </a:r>
          </a:p>
          <a:p>
            <a:pPr marL="342900" indent="-342900">
              <a:buAutoNum type="arabicParenBoth"/>
            </a:pPr>
            <a:r>
              <a:rPr lang="en-US" dirty="0" smtClean="0"/>
              <a:t>programs;</a:t>
            </a:r>
          </a:p>
          <a:p>
            <a:r>
              <a:rPr lang="en-US" dirty="0" smtClean="0"/>
              <a:t>(3) resources; and </a:t>
            </a:r>
          </a:p>
          <a:p>
            <a:r>
              <a:rPr lang="en-US" dirty="0" smtClean="0"/>
              <a:t>(4) institutional responsibility for Commission policies.</a:t>
            </a:r>
          </a:p>
          <a:p>
            <a:endParaRPr lang="en-US" dirty="0" smtClean="0"/>
          </a:p>
          <a:p>
            <a:pPr algn="just"/>
            <a:r>
              <a:rPr lang="en-US" dirty="0" smtClean="0">
                <a:solidFill>
                  <a:srgbClr val="0070C0"/>
                </a:solidFill>
              </a:rPr>
              <a:t>The </a:t>
            </a:r>
            <a:r>
              <a:rPr lang="en-US" b="1" u="sng" dirty="0" smtClean="0">
                <a:solidFill>
                  <a:srgbClr val="0070C0"/>
                </a:solidFill>
              </a:rPr>
              <a:t>Comprehensive Standards </a:t>
            </a:r>
            <a:r>
              <a:rPr lang="en-US" dirty="0" smtClean="0">
                <a:solidFill>
                  <a:srgbClr val="0070C0"/>
                </a:solidFill>
              </a:rPr>
              <a:t>are more </a:t>
            </a:r>
            <a:r>
              <a:rPr lang="en-US" b="1" u="sng" dirty="0" smtClean="0">
                <a:solidFill>
                  <a:srgbClr val="0070C0"/>
                </a:solidFill>
              </a:rPr>
              <a:t>specific to the operations of the institution</a:t>
            </a:r>
            <a:r>
              <a:rPr lang="en-US" dirty="0" smtClean="0">
                <a:solidFill>
                  <a:srgbClr val="0070C0"/>
                </a:solidFill>
              </a:rPr>
              <a:t>, represent </a:t>
            </a:r>
            <a:r>
              <a:rPr lang="en-US" b="1" u="sng" dirty="0" smtClean="0">
                <a:solidFill>
                  <a:srgbClr val="0070C0"/>
                </a:solidFill>
              </a:rPr>
              <a:t>good practice</a:t>
            </a:r>
            <a:r>
              <a:rPr lang="en-US" b="1" dirty="0" smtClean="0">
                <a:solidFill>
                  <a:srgbClr val="0070C0"/>
                </a:solidFill>
              </a:rPr>
              <a:t> </a:t>
            </a:r>
            <a:r>
              <a:rPr lang="en-US" dirty="0" smtClean="0">
                <a:solidFill>
                  <a:srgbClr val="0070C0"/>
                </a:solidFill>
              </a:rPr>
              <a:t>in higher education, and establish a </a:t>
            </a:r>
            <a:r>
              <a:rPr lang="en-US" b="1" u="sng" dirty="0" smtClean="0">
                <a:solidFill>
                  <a:srgbClr val="0070C0"/>
                </a:solidFill>
              </a:rPr>
              <a:t>level of accomplishment expected of all member institutions</a:t>
            </a:r>
            <a:r>
              <a:rPr lang="en-US" dirty="0" smtClean="0">
                <a:solidFill>
                  <a:srgbClr val="0070C0"/>
                </a:solidFill>
              </a:rPr>
              <a:t>. If an institution is judged to be significantly out of compliance with one or more of the Comprehensive Standards, its reaffirmation of accreditation may be denied. </a:t>
            </a:r>
            <a:r>
              <a:rPr lang="en-US" i="1" dirty="0" smtClean="0">
                <a:solidFill>
                  <a:srgbClr val="0070C0"/>
                </a:solidFill>
              </a:rPr>
              <a:t>(See Commission policy “Sanctions, Denial of Reaffirmation, and Removal from Membership.”) </a:t>
            </a:r>
            <a:r>
              <a:rPr lang="en-US" u="sng" dirty="0" smtClean="0">
                <a:solidFill>
                  <a:srgbClr val="0070C0"/>
                </a:solidFill>
              </a:rPr>
              <a:t>A candidate institution is required to document compliance with Core Requirements 2.1-2.11 and all the Comprehensive Standards and Federal Requirements in order to be awarded initial membership.</a:t>
            </a:r>
            <a:endParaRPr lang="en-US" u="sng" dirty="0">
              <a:solidFill>
                <a:srgbClr val="0070C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57"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61" name="Rectangle 13"/>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9" name="TextBox 8"/>
          <p:cNvSpPr txBox="1"/>
          <p:nvPr/>
        </p:nvSpPr>
        <p:spPr>
          <a:xfrm>
            <a:off x="381000" y="5867400"/>
            <a:ext cx="457200" cy="369332"/>
          </a:xfrm>
          <a:prstGeom prst="rect">
            <a:avLst/>
          </a:prstGeom>
          <a:noFill/>
        </p:spPr>
        <p:txBody>
          <a:bodyPr wrap="square" rtlCol="0">
            <a:spAutoFit/>
          </a:bodyPr>
          <a:lstStyle/>
          <a:p>
            <a:r>
              <a:rPr lang="en-US" b="1" dirty="0" smtClean="0">
                <a:latin typeface="Times New Roman" pitchFamily="18" charset="0"/>
                <a:cs typeface="Times New Roman" pitchFamily="18" charset="0"/>
              </a:rPr>
              <a:t>11</a:t>
            </a:r>
          </a:p>
        </p:txBody>
      </p:sp>
      <p:pic>
        <p:nvPicPr>
          <p:cNvPr id="20" name="Picture 8" descr="http://www.f22-raptor.com/media/gallery/lr/21.jpg"/>
          <p:cNvPicPr>
            <a:picLocks noChangeAspect="1" noChangeArrowheads="1"/>
          </p:cNvPicPr>
          <p:nvPr/>
        </p:nvPicPr>
        <p:blipFill>
          <a:blip r:embed="rId3"/>
          <a:srcRect l="14222" t="22857" r="11111" b="22286"/>
          <a:stretch>
            <a:fillRect/>
          </a:stretch>
        </p:blipFill>
        <p:spPr bwMode="auto">
          <a:xfrm>
            <a:off x="7467600" y="762000"/>
            <a:ext cx="1466850" cy="838200"/>
          </a:xfrm>
          <a:prstGeom prst="rect">
            <a:avLst/>
          </a:prstGeom>
          <a:noFill/>
        </p:spPr>
      </p:pic>
      <p:pic>
        <p:nvPicPr>
          <p:cNvPr id="21" name="Picture 5" descr="http://www.sacscoc.org/_images/buildout_header.jpg"/>
          <p:cNvPicPr>
            <a:picLocks noChangeAspect="1" noChangeArrowheads="1"/>
          </p:cNvPicPr>
          <p:nvPr/>
        </p:nvPicPr>
        <p:blipFill>
          <a:blip r:embed="rId4"/>
          <a:srcRect r="30256"/>
          <a:stretch>
            <a:fillRect/>
          </a:stretch>
        </p:blipFill>
        <p:spPr bwMode="auto">
          <a:xfrm>
            <a:off x="381000" y="762000"/>
            <a:ext cx="2514600" cy="685800"/>
          </a:xfrm>
          <a:prstGeom prst="rect">
            <a:avLst/>
          </a:prstGeom>
          <a:noFill/>
        </p:spPr>
      </p:pic>
      <p:sp>
        <p:nvSpPr>
          <p:cNvPr id="24" name="TextBox 23"/>
          <p:cNvSpPr txBox="1"/>
          <p:nvPr/>
        </p:nvSpPr>
        <p:spPr>
          <a:xfrm>
            <a:off x="1066800" y="304800"/>
            <a:ext cx="7543800" cy="461665"/>
          </a:xfrm>
          <a:prstGeom prst="rect">
            <a:avLst/>
          </a:prstGeom>
          <a:noFill/>
        </p:spPr>
        <p:txBody>
          <a:bodyPr wrap="square" rtlCol="0">
            <a:spAutoFit/>
          </a:bodyPr>
          <a:lstStyle/>
          <a:p>
            <a:pPr algn="ctr"/>
            <a:r>
              <a:rPr lang="en-US" sz="2400" b="1" i="1" dirty="0" smtClean="0">
                <a:solidFill>
                  <a:schemeClr val="accent3"/>
                </a:solidFill>
                <a:latin typeface="Arial" pitchFamily="34" charset="0"/>
                <a:cs typeface="Arial" pitchFamily="34" charset="0"/>
              </a:rPr>
              <a:t>SO, what are the Comprehensive Standards?</a:t>
            </a:r>
            <a:endParaRPr lang="en-US" b="1" i="1" dirty="0">
              <a:solidFill>
                <a:schemeClr val="accent3"/>
              </a:solidFill>
              <a:latin typeface="Arial" pitchFamily="34" charset="0"/>
              <a:cs typeface="Arial" pitchFamily="34" charset="0"/>
            </a:endParaRPr>
          </a:p>
        </p:txBody>
      </p:sp>
      <p:sp>
        <p:nvSpPr>
          <p:cNvPr id="10" name="Rectangle 9"/>
          <p:cNvSpPr/>
          <p:nvPr/>
        </p:nvSpPr>
        <p:spPr>
          <a:xfrm>
            <a:off x="1981200" y="1676400"/>
            <a:ext cx="6324600" cy="3970318"/>
          </a:xfrm>
          <a:prstGeom prst="rect">
            <a:avLst/>
          </a:prstGeom>
        </p:spPr>
        <p:txBody>
          <a:bodyPr wrap="square">
            <a:spAutoFit/>
          </a:bodyPr>
          <a:lstStyle/>
          <a:p>
            <a:pPr marL="511175" indent="-511175"/>
            <a:r>
              <a:rPr lang="en-US" dirty="0" smtClean="0"/>
              <a:t>3.1	Institutional Mission </a:t>
            </a:r>
          </a:p>
          <a:p>
            <a:pPr marL="511175" indent="-511175"/>
            <a:r>
              <a:rPr lang="en-US" dirty="0" smtClean="0"/>
              <a:t>3.2 	Governance and Administration</a:t>
            </a:r>
          </a:p>
          <a:p>
            <a:pPr marL="511175" indent="-511175"/>
            <a:r>
              <a:rPr lang="en-US" dirty="0" smtClean="0"/>
              <a:t>3.3 	Institutional Effectiveness</a:t>
            </a:r>
          </a:p>
          <a:p>
            <a:pPr marL="511175" indent="-511175"/>
            <a:r>
              <a:rPr lang="en-US" dirty="0" smtClean="0"/>
              <a:t>3.4 	All Educational Programs</a:t>
            </a:r>
          </a:p>
          <a:p>
            <a:pPr marL="511175" indent="-511175"/>
            <a:r>
              <a:rPr lang="en-US" dirty="0" smtClean="0"/>
              <a:t>3.5 	Undergraduate Programs</a:t>
            </a:r>
          </a:p>
          <a:p>
            <a:pPr marL="511175" indent="-511175"/>
            <a:r>
              <a:rPr lang="en-US" dirty="0" smtClean="0"/>
              <a:t>3.6 	Graduate and Post-Baccalaureate Professional Programs</a:t>
            </a:r>
          </a:p>
          <a:p>
            <a:pPr marL="511175" indent="-511175"/>
            <a:r>
              <a:rPr lang="en-US" dirty="0" smtClean="0"/>
              <a:t>3.7 	Faculty</a:t>
            </a:r>
          </a:p>
          <a:p>
            <a:pPr marL="511175" indent="-511175"/>
            <a:r>
              <a:rPr lang="en-US" dirty="0" smtClean="0"/>
              <a:t>3.8 	Library and Other Learning Resources</a:t>
            </a:r>
          </a:p>
          <a:p>
            <a:pPr marL="511175" indent="-511175"/>
            <a:r>
              <a:rPr lang="en-US" dirty="0" smtClean="0"/>
              <a:t>3.9 	Student Affairs and Services</a:t>
            </a:r>
          </a:p>
          <a:p>
            <a:pPr marL="511175" indent="-511175"/>
            <a:r>
              <a:rPr lang="en-US" dirty="0" smtClean="0"/>
              <a:t>3.10 	Financial Resources</a:t>
            </a:r>
          </a:p>
          <a:p>
            <a:pPr marL="511175" indent="-511175"/>
            <a:r>
              <a:rPr lang="en-US" dirty="0" smtClean="0"/>
              <a:t>3.11 	Physical Resources</a:t>
            </a:r>
          </a:p>
          <a:p>
            <a:pPr marL="511175" indent="-511175"/>
            <a:r>
              <a:rPr lang="en-US" dirty="0" smtClean="0"/>
              <a:t>3.12 	Substantive Change Procedures and Policy</a:t>
            </a:r>
          </a:p>
          <a:p>
            <a:pPr marL="511175" indent="-511175"/>
            <a:r>
              <a:rPr lang="en-US" dirty="0" smtClean="0"/>
              <a:t>3.13 	Compliance with Other Commission Policies</a:t>
            </a:r>
          </a:p>
          <a:p>
            <a:pPr marL="511175" indent="-511175"/>
            <a:r>
              <a:rPr lang="en-US" dirty="0" smtClean="0"/>
              <a:t>3.14 	Representation of Accreditation Status</a:t>
            </a:r>
            <a:endParaRPr lang="en-US" dirty="0"/>
          </a:p>
        </p:txBody>
      </p:sp>
      <p:sp>
        <p:nvSpPr>
          <p:cNvPr id="11" name="Rectangle 10"/>
          <p:cNvSpPr/>
          <p:nvPr/>
        </p:nvSpPr>
        <p:spPr>
          <a:xfrm>
            <a:off x="3581400" y="990600"/>
            <a:ext cx="3020507" cy="369332"/>
          </a:xfrm>
          <a:prstGeom prst="rect">
            <a:avLst/>
          </a:prstGeom>
        </p:spPr>
        <p:txBody>
          <a:bodyPr wrap="none">
            <a:spAutoFit/>
          </a:bodyPr>
          <a:lstStyle/>
          <a:p>
            <a:r>
              <a:rPr lang="en-US" b="1" dirty="0" smtClean="0"/>
              <a:t>Comprehensive Standards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381000" y="5867400"/>
            <a:ext cx="457200" cy="369332"/>
          </a:xfrm>
          <a:prstGeom prst="rect">
            <a:avLst/>
          </a:prstGeom>
          <a:noFill/>
        </p:spPr>
        <p:txBody>
          <a:bodyPr wrap="square" rtlCol="0">
            <a:spAutoFit/>
          </a:bodyPr>
          <a:lstStyle/>
          <a:p>
            <a:r>
              <a:rPr lang="en-US" b="1" dirty="0" smtClean="0">
                <a:latin typeface="Times New Roman" pitchFamily="18" charset="0"/>
                <a:cs typeface="Times New Roman" pitchFamily="18" charset="0"/>
              </a:rPr>
              <a:t>12</a:t>
            </a:r>
          </a:p>
        </p:txBody>
      </p:sp>
      <p:pic>
        <p:nvPicPr>
          <p:cNvPr id="13" name="Picture 8" descr="http://www.f22-raptor.com/media/gallery/lr/21.jpg"/>
          <p:cNvPicPr>
            <a:picLocks noChangeAspect="1" noChangeArrowheads="1"/>
          </p:cNvPicPr>
          <p:nvPr/>
        </p:nvPicPr>
        <p:blipFill>
          <a:blip r:embed="rId3"/>
          <a:srcRect l="14222" t="22857" r="11111" b="22286"/>
          <a:stretch>
            <a:fillRect/>
          </a:stretch>
        </p:blipFill>
        <p:spPr bwMode="auto">
          <a:xfrm>
            <a:off x="7467600" y="457200"/>
            <a:ext cx="1466850" cy="838200"/>
          </a:xfrm>
          <a:prstGeom prst="rect">
            <a:avLst/>
          </a:prstGeom>
          <a:noFill/>
        </p:spPr>
      </p:pic>
      <p:pic>
        <p:nvPicPr>
          <p:cNvPr id="14" name="Picture 5" descr="http://www.sacscoc.org/_images/buildout_header.jpg"/>
          <p:cNvPicPr>
            <a:picLocks noChangeAspect="1" noChangeArrowheads="1"/>
          </p:cNvPicPr>
          <p:nvPr/>
        </p:nvPicPr>
        <p:blipFill>
          <a:blip r:embed="rId4"/>
          <a:srcRect r="30256"/>
          <a:stretch>
            <a:fillRect/>
          </a:stretch>
        </p:blipFill>
        <p:spPr bwMode="auto">
          <a:xfrm>
            <a:off x="533400" y="457200"/>
            <a:ext cx="1447800" cy="838200"/>
          </a:xfrm>
          <a:prstGeom prst="rect">
            <a:avLst/>
          </a:prstGeom>
          <a:noFill/>
        </p:spPr>
      </p:pic>
      <p:sp>
        <p:nvSpPr>
          <p:cNvPr id="15" name="TextBox 14"/>
          <p:cNvSpPr txBox="1"/>
          <p:nvPr/>
        </p:nvSpPr>
        <p:spPr>
          <a:xfrm>
            <a:off x="1981200" y="304800"/>
            <a:ext cx="5486400" cy="830997"/>
          </a:xfrm>
          <a:prstGeom prst="rect">
            <a:avLst/>
          </a:prstGeom>
          <a:noFill/>
        </p:spPr>
        <p:txBody>
          <a:bodyPr wrap="square" rtlCol="0">
            <a:spAutoFit/>
          </a:bodyPr>
          <a:lstStyle/>
          <a:p>
            <a:pPr algn="ctr"/>
            <a:r>
              <a:rPr lang="en-US" sz="2400" b="1" i="1" dirty="0" smtClean="0">
                <a:solidFill>
                  <a:schemeClr val="accent3"/>
                </a:solidFill>
                <a:latin typeface="Arial" pitchFamily="34" charset="0"/>
                <a:cs typeface="Arial" pitchFamily="34" charset="0"/>
              </a:rPr>
              <a:t>Expected Outcomes of SACS-COC?</a:t>
            </a:r>
          </a:p>
          <a:p>
            <a:pPr algn="ctr"/>
            <a:r>
              <a:rPr lang="en-US" sz="2400" b="1" i="1" dirty="0" smtClean="0">
                <a:solidFill>
                  <a:srgbClr val="00B050"/>
                </a:solidFill>
                <a:latin typeface="Arial" pitchFamily="34" charset="0"/>
                <a:cs typeface="Arial" pitchFamily="34" charset="0"/>
              </a:rPr>
              <a:t>Can you think of others?</a:t>
            </a:r>
          </a:p>
        </p:txBody>
      </p:sp>
      <p:sp>
        <p:nvSpPr>
          <p:cNvPr id="19" name="TextBox 18"/>
          <p:cNvSpPr txBox="1"/>
          <p:nvPr/>
        </p:nvSpPr>
        <p:spPr>
          <a:xfrm>
            <a:off x="2286000" y="1752600"/>
            <a:ext cx="5334000" cy="4247317"/>
          </a:xfrm>
          <a:prstGeom prst="rect">
            <a:avLst/>
          </a:prstGeom>
          <a:noFill/>
        </p:spPr>
        <p:txBody>
          <a:bodyPr wrap="square" rtlCol="0">
            <a:spAutoFit/>
          </a:bodyPr>
          <a:lstStyle/>
          <a:p>
            <a:pPr marL="342900" indent="-342900">
              <a:buAutoNum type="arabicPeriod"/>
            </a:pPr>
            <a:r>
              <a:rPr lang="en-US" dirty="0" smtClean="0"/>
              <a:t>Improvements in Institutional Effectiveness</a:t>
            </a:r>
          </a:p>
          <a:p>
            <a:pPr marL="342900" indent="-342900">
              <a:buAutoNum type="arabicPeriod"/>
            </a:pPr>
            <a:endParaRPr lang="en-US" dirty="0" smtClean="0"/>
          </a:p>
          <a:p>
            <a:pPr marL="342900" indent="-342900">
              <a:buAutoNum type="arabicPeriod"/>
            </a:pPr>
            <a:r>
              <a:rPr lang="en-US" dirty="0" smtClean="0"/>
              <a:t>Enhanced Student Outcomes and Success</a:t>
            </a:r>
          </a:p>
          <a:p>
            <a:pPr marL="342900" indent="-342900">
              <a:buAutoNum type="arabicPeriod"/>
            </a:pPr>
            <a:endParaRPr lang="en-US" dirty="0" smtClean="0"/>
          </a:p>
          <a:p>
            <a:pPr marL="342900" indent="-342900">
              <a:buAutoNum type="arabicPeriod"/>
            </a:pPr>
            <a:r>
              <a:rPr lang="en-US" dirty="0" smtClean="0"/>
              <a:t>Opportunities for Professional Development</a:t>
            </a:r>
          </a:p>
          <a:p>
            <a:pPr marL="342900" indent="-342900">
              <a:buAutoNum type="arabicPeriod"/>
            </a:pPr>
            <a:endParaRPr lang="en-US" dirty="0" smtClean="0"/>
          </a:p>
          <a:p>
            <a:pPr marL="342900" indent="-342900">
              <a:buAutoNum type="arabicPeriod"/>
            </a:pPr>
            <a:r>
              <a:rPr lang="en-US" dirty="0" smtClean="0"/>
              <a:t>Community Services &amp; Support</a:t>
            </a:r>
          </a:p>
          <a:p>
            <a:pPr marL="342900" indent="-342900">
              <a:buAutoNum type="arabicPeriod"/>
            </a:pPr>
            <a:endParaRPr lang="en-US" dirty="0" smtClean="0"/>
          </a:p>
          <a:p>
            <a:pPr marL="342900" indent="-342900">
              <a:buAutoNum type="arabicPeriod"/>
            </a:pPr>
            <a:r>
              <a:rPr lang="en-US" dirty="0" smtClean="0"/>
              <a:t>Degree Transfer-Articulation</a:t>
            </a:r>
          </a:p>
          <a:p>
            <a:pPr marL="342900" indent="-342900">
              <a:buAutoNum type="arabicPeriod"/>
            </a:pPr>
            <a:endParaRPr lang="en-US" dirty="0" smtClean="0"/>
          </a:p>
          <a:p>
            <a:pPr marL="342900" indent="-342900">
              <a:buAutoNum type="arabicPeriod"/>
            </a:pPr>
            <a:r>
              <a:rPr lang="en-US" dirty="0" smtClean="0"/>
              <a:t>Workforce Development</a:t>
            </a:r>
          </a:p>
          <a:p>
            <a:pPr marL="342900" indent="-342900">
              <a:buAutoNum type="arabicPeriod"/>
            </a:pPr>
            <a:endParaRPr lang="en-US" dirty="0" smtClean="0"/>
          </a:p>
          <a:p>
            <a:pPr marL="342900" indent="-342900">
              <a:buAutoNum type="arabicPeriod"/>
            </a:pPr>
            <a:r>
              <a:rPr lang="en-US" dirty="0" smtClean="0"/>
              <a:t>Greater Potential for Enrollment/Retention</a:t>
            </a:r>
          </a:p>
          <a:p>
            <a:pPr marL="342900" indent="-342900">
              <a:buAutoNum type="arabicPeriod"/>
            </a:pPr>
            <a:endParaRPr lang="en-US" dirty="0" smtClean="0"/>
          </a:p>
          <a:p>
            <a:pPr marL="342900" indent="-342900">
              <a:buAutoNum type="arabicPeriod"/>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57"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61" name="Rectangle 13"/>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3" name="TextBox 12"/>
          <p:cNvSpPr txBox="1"/>
          <p:nvPr/>
        </p:nvSpPr>
        <p:spPr>
          <a:xfrm>
            <a:off x="1295400" y="457200"/>
            <a:ext cx="7620000" cy="707886"/>
          </a:xfrm>
          <a:prstGeom prst="rect">
            <a:avLst/>
          </a:prstGeom>
          <a:noFill/>
        </p:spPr>
        <p:txBody>
          <a:bodyPr wrap="square" rtlCol="0">
            <a:spAutoFit/>
          </a:bodyPr>
          <a:lstStyle/>
          <a:p>
            <a:pPr algn="ctr"/>
            <a:r>
              <a:rPr lang="en-US" sz="2000" b="1" i="1" dirty="0" smtClean="0">
                <a:solidFill>
                  <a:schemeClr val="accent3"/>
                </a:solidFill>
                <a:latin typeface="Arial" pitchFamily="34" charset="0"/>
                <a:cs typeface="Arial" pitchFamily="34" charset="0"/>
              </a:rPr>
              <a:t>THEREFORE, our Individual and Collective Paradigm Shift will be?????</a:t>
            </a:r>
            <a:endParaRPr lang="en-US" sz="1600" b="1" i="1" dirty="0">
              <a:solidFill>
                <a:srgbClr val="002060"/>
              </a:solidFill>
              <a:latin typeface="Arial" pitchFamily="34" charset="0"/>
              <a:cs typeface="Arial" pitchFamily="34" charset="0"/>
            </a:endParaRPr>
          </a:p>
        </p:txBody>
      </p:sp>
      <p:cxnSp>
        <p:nvCxnSpPr>
          <p:cNvPr id="16" name="Straight Connector 15"/>
          <p:cNvCxnSpPr/>
          <p:nvPr/>
        </p:nvCxnSpPr>
        <p:spPr>
          <a:xfrm>
            <a:off x="1371600" y="1219200"/>
            <a:ext cx="7543800" cy="158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89100" name="Rectangle 12"/>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 name="TextBox 13"/>
          <p:cNvSpPr txBox="1"/>
          <p:nvPr/>
        </p:nvSpPr>
        <p:spPr>
          <a:xfrm>
            <a:off x="381000" y="5715000"/>
            <a:ext cx="457200" cy="369332"/>
          </a:xfrm>
          <a:prstGeom prst="rect">
            <a:avLst/>
          </a:prstGeom>
          <a:noFill/>
        </p:spPr>
        <p:txBody>
          <a:bodyPr wrap="square" rtlCol="0">
            <a:spAutoFit/>
          </a:bodyPr>
          <a:lstStyle/>
          <a:p>
            <a:r>
              <a:rPr lang="en-US" b="1" dirty="0" smtClean="0">
                <a:latin typeface="Times New Roman" pitchFamily="18" charset="0"/>
                <a:cs typeface="Times New Roman" pitchFamily="18" charset="0"/>
              </a:rPr>
              <a:t>13</a:t>
            </a:r>
            <a:endParaRPr lang="en-US" b="1" dirty="0">
              <a:latin typeface="Times New Roman" pitchFamily="18" charset="0"/>
              <a:cs typeface="Times New Roman" pitchFamily="18" charset="0"/>
            </a:endParaRPr>
          </a:p>
        </p:txBody>
      </p:sp>
      <p:sp>
        <p:nvSpPr>
          <p:cNvPr id="18" name="TextBox 17"/>
          <p:cNvSpPr txBox="1"/>
          <p:nvPr/>
        </p:nvSpPr>
        <p:spPr>
          <a:xfrm>
            <a:off x="1447800" y="2971800"/>
            <a:ext cx="2949141" cy="2308324"/>
          </a:xfrm>
          <a:prstGeom prst="rect">
            <a:avLst/>
          </a:prstGeom>
          <a:noFill/>
        </p:spPr>
        <p:txBody>
          <a:bodyPr wrap="none" rtlCol="0">
            <a:spAutoFit/>
          </a:bodyPr>
          <a:lstStyle/>
          <a:p>
            <a:r>
              <a:rPr lang="en-US" sz="4800" b="1" dirty="0" smtClean="0">
                <a:solidFill>
                  <a:srgbClr val="C00000"/>
                </a:solidFill>
              </a:rPr>
              <a:t>Old </a:t>
            </a:r>
          </a:p>
          <a:p>
            <a:r>
              <a:rPr lang="en-US" sz="4800" b="1" dirty="0" smtClean="0">
                <a:solidFill>
                  <a:srgbClr val="C00000"/>
                </a:solidFill>
              </a:rPr>
              <a:t>Paradigm</a:t>
            </a:r>
          </a:p>
          <a:p>
            <a:r>
              <a:rPr lang="en-US" sz="4800" b="1" dirty="0" smtClean="0">
                <a:solidFill>
                  <a:srgbClr val="C00000"/>
                </a:solidFill>
              </a:rPr>
              <a:t>????????????</a:t>
            </a:r>
            <a:endParaRPr lang="en-US" sz="4800" b="1" dirty="0">
              <a:solidFill>
                <a:srgbClr val="C00000"/>
              </a:solidFill>
            </a:endParaRPr>
          </a:p>
        </p:txBody>
      </p:sp>
      <p:sp>
        <p:nvSpPr>
          <p:cNvPr id="19" name="TextBox 18"/>
          <p:cNvSpPr txBox="1"/>
          <p:nvPr/>
        </p:nvSpPr>
        <p:spPr>
          <a:xfrm>
            <a:off x="5943600" y="1447800"/>
            <a:ext cx="2949141" cy="2308324"/>
          </a:xfrm>
          <a:prstGeom prst="rect">
            <a:avLst/>
          </a:prstGeom>
          <a:noFill/>
        </p:spPr>
        <p:txBody>
          <a:bodyPr wrap="none" rtlCol="0">
            <a:spAutoFit/>
          </a:bodyPr>
          <a:lstStyle/>
          <a:p>
            <a:r>
              <a:rPr lang="en-US" sz="4800" b="1" dirty="0" smtClean="0">
                <a:solidFill>
                  <a:srgbClr val="C00000"/>
                </a:solidFill>
              </a:rPr>
              <a:t>New </a:t>
            </a:r>
          </a:p>
          <a:p>
            <a:r>
              <a:rPr lang="en-US" sz="4800" b="1" dirty="0" smtClean="0">
                <a:solidFill>
                  <a:srgbClr val="C00000"/>
                </a:solidFill>
              </a:rPr>
              <a:t>Paradigm</a:t>
            </a:r>
          </a:p>
          <a:p>
            <a:r>
              <a:rPr lang="en-US" sz="4800" b="1" dirty="0" smtClean="0">
                <a:solidFill>
                  <a:srgbClr val="C00000"/>
                </a:solidFill>
              </a:rPr>
              <a:t>???????????</a:t>
            </a:r>
            <a:endParaRPr lang="en-US" sz="4800" b="1" dirty="0">
              <a:solidFill>
                <a:srgbClr val="C00000"/>
              </a:solidFill>
            </a:endParaRPr>
          </a:p>
        </p:txBody>
      </p:sp>
      <p:pic>
        <p:nvPicPr>
          <p:cNvPr id="21" name="Picture 2" descr="http://z.about.com/d/coins/1/0/P/0/-/-/Roosevelt_Dime.jpg"/>
          <p:cNvPicPr>
            <a:picLocks noChangeAspect="1" noChangeArrowheads="1"/>
          </p:cNvPicPr>
          <p:nvPr/>
        </p:nvPicPr>
        <p:blipFill>
          <a:blip r:embed="rId3"/>
          <a:srcRect/>
          <a:stretch>
            <a:fillRect/>
          </a:stretch>
        </p:blipFill>
        <p:spPr bwMode="auto">
          <a:xfrm>
            <a:off x="6248400" y="3657600"/>
            <a:ext cx="2438400" cy="1219200"/>
          </a:xfrm>
          <a:prstGeom prst="rect">
            <a:avLst/>
          </a:prstGeom>
          <a:noFill/>
        </p:spPr>
      </p:pic>
      <p:pic>
        <p:nvPicPr>
          <p:cNvPr id="22" name="Picture 4" descr="http://z.about.com/d/coins/1/0/z/-/-/-/Barber_Dime.jpg"/>
          <p:cNvPicPr>
            <a:picLocks noChangeAspect="1" noChangeArrowheads="1"/>
          </p:cNvPicPr>
          <p:nvPr/>
        </p:nvPicPr>
        <p:blipFill>
          <a:blip r:embed="rId4"/>
          <a:srcRect/>
          <a:stretch>
            <a:fillRect/>
          </a:stretch>
        </p:blipFill>
        <p:spPr bwMode="auto">
          <a:xfrm>
            <a:off x="1219200" y="1524000"/>
            <a:ext cx="2362200" cy="1181100"/>
          </a:xfrm>
          <a:prstGeom prst="rect">
            <a:avLst/>
          </a:prstGeom>
          <a:noFill/>
        </p:spPr>
      </p:pic>
      <p:pic>
        <p:nvPicPr>
          <p:cNvPr id="23" name="Picture 7" descr="F-18 Super Hornet">
            <a:hlinkClick r:id="rId5"/>
          </p:cNvPr>
          <p:cNvPicPr>
            <a:picLocks noChangeAspect="1" noChangeArrowheads="1"/>
          </p:cNvPicPr>
          <p:nvPr/>
        </p:nvPicPr>
        <p:blipFill>
          <a:blip r:embed="rId6" cstate="print"/>
          <a:srcRect/>
          <a:stretch>
            <a:fillRect/>
          </a:stretch>
        </p:blipFill>
        <p:spPr bwMode="auto">
          <a:xfrm>
            <a:off x="3581400" y="1600200"/>
            <a:ext cx="1370135" cy="1102360"/>
          </a:xfrm>
          <a:prstGeom prst="rect">
            <a:avLst/>
          </a:prstGeom>
          <a:noFill/>
        </p:spPr>
      </p:pic>
      <p:pic>
        <p:nvPicPr>
          <p:cNvPr id="24" name="Picture 5" descr="http://www.sacscoc.org/_images/buildout_header.jpg"/>
          <p:cNvPicPr>
            <a:picLocks noChangeAspect="1" noChangeArrowheads="1"/>
          </p:cNvPicPr>
          <p:nvPr/>
        </p:nvPicPr>
        <p:blipFill>
          <a:blip r:embed="rId7"/>
          <a:srcRect r="30256"/>
          <a:stretch>
            <a:fillRect/>
          </a:stretch>
        </p:blipFill>
        <p:spPr bwMode="auto">
          <a:xfrm>
            <a:off x="5791200" y="5105400"/>
            <a:ext cx="3048000" cy="838200"/>
          </a:xfrm>
          <a:prstGeom prst="rect">
            <a:avLst/>
          </a:prstGeom>
          <a:noFill/>
        </p:spPr>
      </p:pic>
      <p:pic>
        <p:nvPicPr>
          <p:cNvPr id="25" name="Picture 8" descr="http://www.f22-raptor.com/media/gallery/lr/21.jpg"/>
          <p:cNvPicPr>
            <a:picLocks noChangeAspect="1" noChangeArrowheads="1"/>
          </p:cNvPicPr>
          <p:nvPr/>
        </p:nvPicPr>
        <p:blipFill>
          <a:blip r:embed="rId8"/>
          <a:srcRect l="14222" t="22857" r="11111" b="22286"/>
          <a:stretch>
            <a:fillRect/>
          </a:stretch>
        </p:blipFill>
        <p:spPr bwMode="auto">
          <a:xfrm>
            <a:off x="7467600" y="1371600"/>
            <a:ext cx="1447800" cy="827314"/>
          </a:xfrm>
          <a:prstGeom prst="rect">
            <a:avLst/>
          </a:prstGeom>
          <a:noFill/>
        </p:spPr>
      </p:pic>
      <p:cxnSp>
        <p:nvCxnSpPr>
          <p:cNvPr id="27" name="Curved Connector 26"/>
          <p:cNvCxnSpPr>
            <a:stCxn id="18" idx="3"/>
          </p:cNvCxnSpPr>
          <p:nvPr/>
        </p:nvCxnSpPr>
        <p:spPr>
          <a:xfrm flipV="1">
            <a:off x="4396941" y="3352800"/>
            <a:ext cx="1546659" cy="773162"/>
          </a:xfrm>
          <a:prstGeom prst="curvedConnector3">
            <a:avLst>
              <a:gd name="adj1" fmla="val 50000"/>
            </a:avLst>
          </a:prstGeom>
          <a:ln w="88900">
            <a:tailEnd type="arrow"/>
          </a:ln>
        </p:spPr>
        <p:style>
          <a:lnRef idx="1">
            <a:schemeClr val="accent1"/>
          </a:lnRef>
          <a:fillRef idx="0">
            <a:schemeClr val="accent1"/>
          </a:fillRef>
          <a:effectRef idx="0">
            <a:schemeClr val="accent1"/>
          </a:effectRef>
          <a:fontRef idx="minor">
            <a:schemeClr val="tx1"/>
          </a:fontRef>
        </p:style>
      </p:cxnSp>
      <p:pic>
        <p:nvPicPr>
          <p:cNvPr id="5122" name="Picture 2" descr="Title"/>
          <p:cNvPicPr>
            <a:picLocks noChangeAspect="1" noChangeArrowheads="1"/>
          </p:cNvPicPr>
          <p:nvPr/>
        </p:nvPicPr>
        <p:blipFill>
          <a:blip r:embed="rId9"/>
          <a:srcRect/>
          <a:stretch>
            <a:fillRect/>
          </a:stretch>
        </p:blipFill>
        <p:spPr bwMode="auto">
          <a:xfrm>
            <a:off x="990600" y="5181600"/>
            <a:ext cx="3981450" cy="781051"/>
          </a:xfrm>
          <a:prstGeom prst="rect">
            <a:avLst/>
          </a:prstGeom>
          <a:noFill/>
        </p:spPr>
      </p:pic>
      <p:sp>
        <p:nvSpPr>
          <p:cNvPr id="20" name="Plus 19"/>
          <p:cNvSpPr/>
          <p:nvPr/>
        </p:nvSpPr>
        <p:spPr>
          <a:xfrm>
            <a:off x="5105400" y="5257800"/>
            <a:ext cx="533400" cy="6096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95000"/>
              </a:schemeClr>
            </a:gs>
            <a:gs pos="100000">
              <a:schemeClr val="accent1">
                <a:tint val="23500"/>
                <a:satMod val="160000"/>
              </a:schemeClr>
            </a:gs>
          </a:gsLst>
          <a:lin ang="0" scaled="0"/>
        </a:gra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57"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61" name="Rectangle 13"/>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16" name="Straight Connector 15"/>
          <p:cNvCxnSpPr/>
          <p:nvPr/>
        </p:nvCxnSpPr>
        <p:spPr>
          <a:xfrm>
            <a:off x="533400" y="1143000"/>
            <a:ext cx="8305800" cy="1588"/>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130050" name="Picture 2" descr="http://education.auburn.edu/resources/10/images/spacer.gif">
            <a:hlinkClick r:id="rId3"/>
          </p:cNvPr>
          <p:cNvPicPr>
            <a:picLocks noChangeAspect="1" noChangeArrowheads="1"/>
          </p:cNvPicPr>
          <p:nvPr/>
        </p:nvPicPr>
        <p:blipFill>
          <a:blip r:embed="rId4"/>
          <a:srcRect/>
          <a:stretch>
            <a:fillRect/>
          </a:stretch>
        </p:blipFill>
        <p:spPr bwMode="auto">
          <a:xfrm>
            <a:off x="155575" y="-365125"/>
            <a:ext cx="5381625" cy="762000"/>
          </a:xfrm>
          <a:prstGeom prst="rect">
            <a:avLst/>
          </a:prstGeom>
          <a:noFill/>
        </p:spPr>
      </p:pic>
      <p:pic>
        <p:nvPicPr>
          <p:cNvPr id="130052" name="Picture 4" descr="http://education.auburn.edu/resources/10/images/spacer.gif">
            <a:hlinkClick r:id="rId3"/>
          </p:cNvPr>
          <p:cNvPicPr>
            <a:picLocks noChangeAspect="1" noChangeArrowheads="1"/>
          </p:cNvPicPr>
          <p:nvPr/>
        </p:nvPicPr>
        <p:blipFill>
          <a:blip r:embed="rId4"/>
          <a:srcRect/>
          <a:stretch>
            <a:fillRect/>
          </a:stretch>
        </p:blipFill>
        <p:spPr bwMode="auto">
          <a:xfrm>
            <a:off x="155575" y="-365125"/>
            <a:ext cx="5381625" cy="762000"/>
          </a:xfrm>
          <a:prstGeom prst="rect">
            <a:avLst/>
          </a:prstGeom>
          <a:noFill/>
        </p:spPr>
      </p:pic>
      <p:pic>
        <p:nvPicPr>
          <p:cNvPr id="130060" name="Picture 12" descr="http://education.auburn.edu/resources/10/images/ddtoplinkdot.gif"/>
          <p:cNvPicPr>
            <a:picLocks noChangeAspect="1" noChangeArrowheads="1"/>
          </p:cNvPicPr>
          <p:nvPr/>
        </p:nvPicPr>
        <p:blipFill>
          <a:blip r:embed="rId5"/>
          <a:srcRect/>
          <a:stretch>
            <a:fillRect/>
          </a:stretch>
        </p:blipFill>
        <p:spPr bwMode="auto">
          <a:xfrm>
            <a:off x="0" y="0"/>
            <a:ext cx="19050" cy="85725"/>
          </a:xfrm>
          <a:prstGeom prst="rect">
            <a:avLst/>
          </a:prstGeom>
          <a:noFill/>
        </p:spPr>
      </p:pic>
      <p:pic>
        <p:nvPicPr>
          <p:cNvPr id="130061" name="Picture 13" descr="http://education.auburn.edu/resources/10/images/ddtoplinkdot.gif"/>
          <p:cNvPicPr>
            <a:picLocks noChangeAspect="1" noChangeArrowheads="1"/>
          </p:cNvPicPr>
          <p:nvPr/>
        </p:nvPicPr>
        <p:blipFill>
          <a:blip r:embed="rId5"/>
          <a:srcRect/>
          <a:stretch>
            <a:fillRect/>
          </a:stretch>
        </p:blipFill>
        <p:spPr bwMode="auto">
          <a:xfrm>
            <a:off x="0" y="0"/>
            <a:ext cx="19050" cy="85725"/>
          </a:xfrm>
          <a:prstGeom prst="rect">
            <a:avLst/>
          </a:prstGeom>
          <a:noFill/>
        </p:spPr>
      </p:pic>
      <p:pic>
        <p:nvPicPr>
          <p:cNvPr id="130062" name="Picture 14" descr="http://education.auburn.edu/resources/10/images/ddtoplinkdot.gif"/>
          <p:cNvPicPr>
            <a:picLocks noChangeAspect="1" noChangeArrowheads="1"/>
          </p:cNvPicPr>
          <p:nvPr/>
        </p:nvPicPr>
        <p:blipFill>
          <a:blip r:embed="rId5"/>
          <a:srcRect/>
          <a:stretch>
            <a:fillRect/>
          </a:stretch>
        </p:blipFill>
        <p:spPr bwMode="auto">
          <a:xfrm>
            <a:off x="0" y="0"/>
            <a:ext cx="19050" cy="85725"/>
          </a:xfrm>
          <a:prstGeom prst="rect">
            <a:avLst/>
          </a:prstGeom>
          <a:noFill/>
        </p:spPr>
      </p:pic>
      <p:pic>
        <p:nvPicPr>
          <p:cNvPr id="130063" name="Picture 15" descr="http://education.auburn.edu/resources/10/images/ddtoplinkarrow.gif"/>
          <p:cNvPicPr>
            <a:picLocks noChangeAspect="1" noChangeArrowheads="1"/>
          </p:cNvPicPr>
          <p:nvPr/>
        </p:nvPicPr>
        <p:blipFill>
          <a:blip r:embed="rId6"/>
          <a:srcRect/>
          <a:stretch>
            <a:fillRect/>
          </a:stretch>
        </p:blipFill>
        <p:spPr bwMode="auto">
          <a:xfrm>
            <a:off x="0" y="0"/>
            <a:ext cx="123825" cy="85725"/>
          </a:xfrm>
          <a:prstGeom prst="rect">
            <a:avLst/>
          </a:prstGeom>
          <a:noFill/>
        </p:spPr>
      </p:pic>
      <p:pic>
        <p:nvPicPr>
          <p:cNvPr id="130072" name="Picture 24" descr="http://education.auburn.edu/resources/11/images/ddtoplinkdot.gif"/>
          <p:cNvPicPr>
            <a:picLocks noChangeAspect="1" noChangeArrowheads="1"/>
          </p:cNvPicPr>
          <p:nvPr/>
        </p:nvPicPr>
        <p:blipFill>
          <a:blip r:embed="rId5"/>
          <a:srcRect/>
          <a:stretch>
            <a:fillRect/>
          </a:stretch>
        </p:blipFill>
        <p:spPr bwMode="auto">
          <a:xfrm>
            <a:off x="3203575" y="-503238"/>
            <a:ext cx="19050" cy="85725"/>
          </a:xfrm>
          <a:prstGeom prst="rect">
            <a:avLst/>
          </a:prstGeom>
          <a:noFill/>
        </p:spPr>
      </p:pic>
      <p:pic>
        <p:nvPicPr>
          <p:cNvPr id="130073" name="Picture 25" descr="http://education.auburn.edu/resources/11/images/ddtoplinkdot.gif"/>
          <p:cNvPicPr>
            <a:picLocks noChangeAspect="1" noChangeArrowheads="1"/>
          </p:cNvPicPr>
          <p:nvPr/>
        </p:nvPicPr>
        <p:blipFill>
          <a:blip r:embed="rId5"/>
          <a:srcRect/>
          <a:stretch>
            <a:fillRect/>
          </a:stretch>
        </p:blipFill>
        <p:spPr bwMode="auto">
          <a:xfrm>
            <a:off x="4643438" y="-503238"/>
            <a:ext cx="19050" cy="85725"/>
          </a:xfrm>
          <a:prstGeom prst="rect">
            <a:avLst/>
          </a:prstGeom>
          <a:noFill/>
        </p:spPr>
      </p:pic>
      <p:pic>
        <p:nvPicPr>
          <p:cNvPr id="130074" name="Picture 26" descr="http://education.auburn.edu/resources/11/images/ddtoplinkdot.gif"/>
          <p:cNvPicPr>
            <a:picLocks noChangeAspect="1" noChangeArrowheads="1"/>
          </p:cNvPicPr>
          <p:nvPr/>
        </p:nvPicPr>
        <p:blipFill>
          <a:blip r:embed="rId5"/>
          <a:srcRect/>
          <a:stretch>
            <a:fillRect/>
          </a:stretch>
        </p:blipFill>
        <p:spPr bwMode="auto">
          <a:xfrm>
            <a:off x="5765800" y="-503238"/>
            <a:ext cx="19050" cy="85725"/>
          </a:xfrm>
          <a:prstGeom prst="rect">
            <a:avLst/>
          </a:prstGeom>
          <a:noFill/>
        </p:spPr>
      </p:pic>
      <p:pic>
        <p:nvPicPr>
          <p:cNvPr id="130075" name="Picture 27" descr="http://education.auburn.edu/resources/11/images/ddtoplinkarrow.gif">
            <a:hlinkClick r:id=""/>
          </p:cNvPr>
          <p:cNvPicPr>
            <a:picLocks noChangeAspect="1" noChangeArrowheads="1"/>
          </p:cNvPicPr>
          <p:nvPr/>
        </p:nvPicPr>
        <p:blipFill>
          <a:blip r:embed="rId6"/>
          <a:srcRect/>
          <a:stretch>
            <a:fillRect/>
          </a:stretch>
        </p:blipFill>
        <p:spPr bwMode="auto">
          <a:xfrm>
            <a:off x="6634163" y="-503238"/>
            <a:ext cx="123825" cy="85725"/>
          </a:xfrm>
          <a:prstGeom prst="rect">
            <a:avLst/>
          </a:prstGeom>
          <a:noFill/>
        </p:spPr>
      </p:pic>
      <p:sp>
        <p:nvSpPr>
          <p:cNvPr id="27" name="TextBox 26"/>
          <p:cNvSpPr txBox="1"/>
          <p:nvPr/>
        </p:nvSpPr>
        <p:spPr>
          <a:xfrm>
            <a:off x="304800" y="6172200"/>
            <a:ext cx="457200" cy="369332"/>
          </a:xfrm>
          <a:prstGeom prst="rect">
            <a:avLst/>
          </a:prstGeom>
          <a:noFill/>
        </p:spPr>
        <p:txBody>
          <a:bodyPr wrap="square" rtlCol="0">
            <a:spAutoFit/>
          </a:bodyPr>
          <a:lstStyle/>
          <a:p>
            <a:r>
              <a:rPr lang="en-US" b="1" dirty="0" smtClean="0">
                <a:latin typeface="Times New Roman" pitchFamily="18" charset="0"/>
                <a:cs typeface="Times New Roman" pitchFamily="18" charset="0"/>
              </a:rPr>
              <a:t>14</a:t>
            </a:r>
          </a:p>
        </p:txBody>
      </p:sp>
      <p:sp>
        <p:nvSpPr>
          <p:cNvPr id="19" name="TextBox 18"/>
          <p:cNvSpPr txBox="1"/>
          <p:nvPr/>
        </p:nvSpPr>
        <p:spPr>
          <a:xfrm>
            <a:off x="457200" y="609600"/>
            <a:ext cx="6096000" cy="461665"/>
          </a:xfrm>
          <a:prstGeom prst="rect">
            <a:avLst/>
          </a:prstGeom>
          <a:noFill/>
        </p:spPr>
        <p:txBody>
          <a:bodyPr wrap="square" rtlCol="0">
            <a:spAutoFit/>
          </a:bodyPr>
          <a:lstStyle/>
          <a:p>
            <a:pPr algn="ctr"/>
            <a:r>
              <a:rPr lang="en-US" sz="2400" b="1" i="1" dirty="0" smtClean="0">
                <a:solidFill>
                  <a:schemeClr val="accent3"/>
                </a:solidFill>
                <a:latin typeface="Arial" pitchFamily="34" charset="0"/>
                <a:cs typeface="Arial" pitchFamily="34" charset="0"/>
              </a:rPr>
              <a:t>Thanks…this completes the Flyby…</a:t>
            </a:r>
            <a:endParaRPr lang="en-US" sz="2400" b="1" i="1" dirty="0">
              <a:solidFill>
                <a:srgbClr val="002060"/>
              </a:solidFill>
              <a:latin typeface="Arial" pitchFamily="34" charset="0"/>
              <a:cs typeface="Arial" pitchFamily="34" charset="0"/>
            </a:endParaRPr>
          </a:p>
        </p:txBody>
      </p:sp>
      <p:sp>
        <p:nvSpPr>
          <p:cNvPr id="21" name="TextBox 20"/>
          <p:cNvSpPr txBox="1"/>
          <p:nvPr/>
        </p:nvSpPr>
        <p:spPr>
          <a:xfrm>
            <a:off x="1219200" y="2057400"/>
            <a:ext cx="6858000" cy="3970318"/>
          </a:xfrm>
          <a:prstGeom prst="rect">
            <a:avLst/>
          </a:prstGeom>
          <a:noFill/>
        </p:spPr>
        <p:txBody>
          <a:bodyPr wrap="square" rtlCol="0">
            <a:spAutoFit/>
          </a:bodyPr>
          <a:lstStyle/>
          <a:p>
            <a:r>
              <a:rPr lang="en-US" sz="2800" b="1" i="1" dirty="0" smtClean="0">
                <a:latin typeface="Arial" pitchFamily="34" charset="0"/>
                <a:cs typeface="Arial" pitchFamily="34" charset="0"/>
              </a:rPr>
              <a:t>And…now, </a:t>
            </a:r>
          </a:p>
          <a:p>
            <a:endParaRPr lang="en-US" sz="2800" b="1" i="1" dirty="0" smtClean="0">
              <a:latin typeface="Arial" pitchFamily="34" charset="0"/>
              <a:cs typeface="Arial" pitchFamily="34" charset="0"/>
            </a:endParaRPr>
          </a:p>
          <a:p>
            <a:endParaRPr lang="en-US" sz="2800" b="1" i="1" dirty="0" smtClean="0">
              <a:latin typeface="Arial" pitchFamily="34" charset="0"/>
              <a:cs typeface="Arial" pitchFamily="34" charset="0"/>
            </a:endParaRPr>
          </a:p>
          <a:p>
            <a:r>
              <a:rPr lang="en-US" sz="2800" b="1" i="1" dirty="0" err="1" smtClean="0">
                <a:latin typeface="Arial" pitchFamily="34" charset="0"/>
                <a:cs typeface="Arial" pitchFamily="34" charset="0"/>
              </a:rPr>
              <a:t>heeeeeeeeeeeeeeeeeeeeeeeeeeeere’s</a:t>
            </a:r>
            <a:r>
              <a:rPr lang="en-US" sz="2800" b="1" i="1" dirty="0" smtClean="0">
                <a:latin typeface="Arial" pitchFamily="34" charset="0"/>
                <a:cs typeface="Arial" pitchFamily="34" charset="0"/>
              </a:rPr>
              <a:t> </a:t>
            </a:r>
          </a:p>
          <a:p>
            <a:endParaRPr lang="en-US" sz="2800" b="1" i="1" dirty="0" smtClean="0">
              <a:latin typeface="Arial" pitchFamily="34" charset="0"/>
              <a:cs typeface="Arial" pitchFamily="34" charset="0"/>
            </a:endParaRPr>
          </a:p>
          <a:p>
            <a:endParaRPr lang="en-US" sz="2800" b="1" i="1" dirty="0" smtClean="0">
              <a:latin typeface="Arial" pitchFamily="34" charset="0"/>
              <a:cs typeface="Arial" pitchFamily="34" charset="0"/>
            </a:endParaRPr>
          </a:p>
          <a:p>
            <a:r>
              <a:rPr lang="en-US" sz="2800" b="1" i="1" dirty="0" smtClean="0">
                <a:latin typeface="Arial" pitchFamily="34" charset="0"/>
                <a:cs typeface="Arial" pitchFamily="34" charset="0"/>
              </a:rPr>
              <a:t>Sharon Watts!!!</a:t>
            </a:r>
          </a:p>
          <a:p>
            <a:endParaRPr lang="en-US" sz="2800" i="1" dirty="0" smtClean="0">
              <a:latin typeface="Arial" pitchFamily="34" charset="0"/>
              <a:cs typeface="Arial" pitchFamily="34" charset="0"/>
            </a:endParaRPr>
          </a:p>
          <a:p>
            <a:endParaRPr lang="en-US" sz="2800" i="1" dirty="0">
              <a:latin typeface="Arial" pitchFamily="34" charset="0"/>
              <a:cs typeface="Arial" pitchFamily="34" charset="0"/>
            </a:endParaRPr>
          </a:p>
        </p:txBody>
      </p:sp>
      <p:pic>
        <p:nvPicPr>
          <p:cNvPr id="22" name="Picture 5" descr="http://www.sacscoc.org/_images/buildout_header.jpg"/>
          <p:cNvPicPr>
            <a:picLocks noChangeAspect="1" noChangeArrowheads="1"/>
          </p:cNvPicPr>
          <p:nvPr/>
        </p:nvPicPr>
        <p:blipFill>
          <a:blip r:embed="rId7"/>
          <a:srcRect r="30256"/>
          <a:stretch>
            <a:fillRect/>
          </a:stretch>
        </p:blipFill>
        <p:spPr bwMode="auto">
          <a:xfrm>
            <a:off x="6553200" y="381000"/>
            <a:ext cx="2057400" cy="685800"/>
          </a:xfrm>
          <a:prstGeom prst="rect">
            <a:avLst/>
          </a:prstGeom>
          <a:noFill/>
        </p:spPr>
      </p:pic>
      <p:pic>
        <p:nvPicPr>
          <p:cNvPr id="24" name="Picture 8" descr="http://www.f22-raptor.com/media/gallery/lr/21.jpg"/>
          <p:cNvPicPr>
            <a:picLocks noChangeAspect="1" noChangeArrowheads="1"/>
          </p:cNvPicPr>
          <p:nvPr/>
        </p:nvPicPr>
        <p:blipFill>
          <a:blip r:embed="rId8"/>
          <a:srcRect l="14222" t="22857" r="11111" b="22286"/>
          <a:stretch>
            <a:fillRect/>
          </a:stretch>
        </p:blipFill>
        <p:spPr bwMode="auto">
          <a:xfrm>
            <a:off x="533400" y="1143000"/>
            <a:ext cx="1181100" cy="674914"/>
          </a:xfrm>
          <a:prstGeom prst="rect">
            <a:avLst/>
          </a:prstGeom>
          <a:noFill/>
        </p:spPr>
      </p:pic>
      <p:pic>
        <p:nvPicPr>
          <p:cNvPr id="3074" name="Picture 2" descr="http://www.globalsecurity.org/military/systems/aircraft/images/f-22_0014-s.jpg">
            <a:hlinkClick r:id="rId9"/>
          </p:cNvPr>
          <p:cNvPicPr>
            <a:picLocks noChangeAspect="1" noChangeArrowheads="1"/>
          </p:cNvPicPr>
          <p:nvPr/>
        </p:nvPicPr>
        <p:blipFill>
          <a:blip r:embed="rId10"/>
          <a:srcRect/>
          <a:stretch>
            <a:fillRect/>
          </a:stretch>
        </p:blipFill>
        <p:spPr bwMode="auto">
          <a:xfrm>
            <a:off x="5943600" y="4419600"/>
            <a:ext cx="2514600" cy="197481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1">
                                            <p:txEl>
                                              <p:pRg st="0" end="0"/>
                                            </p:txEl>
                                          </p:spTgt>
                                        </p:tgtEl>
                                        <p:attrNameLst>
                                          <p:attrName>style.visibility</p:attrName>
                                        </p:attrNameLst>
                                      </p:cBhvr>
                                      <p:to>
                                        <p:strVal val="visible"/>
                                      </p:to>
                                    </p:set>
                                    <p:anim calcmode="lin" valueType="num">
                                      <p:cBhvr additive="base">
                                        <p:cTn id="7" dur="500" fill="hold"/>
                                        <p:tgtEl>
                                          <p:spTgt spid="2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1">
                                            <p:txEl>
                                              <p:pRg st="3" end="3"/>
                                            </p:txEl>
                                          </p:spTgt>
                                        </p:tgtEl>
                                        <p:attrNameLst>
                                          <p:attrName>style.visibility</p:attrName>
                                        </p:attrNameLst>
                                      </p:cBhvr>
                                      <p:to>
                                        <p:strVal val="visible"/>
                                      </p:to>
                                    </p:set>
                                    <p:anim calcmode="lin" valueType="num">
                                      <p:cBhvr additive="base">
                                        <p:cTn id="13" dur="500" fill="hold"/>
                                        <p:tgtEl>
                                          <p:spTgt spid="21">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1">
                                            <p:txEl>
                                              <p:pRg st="6" end="6"/>
                                            </p:txEl>
                                          </p:spTgt>
                                        </p:tgtEl>
                                        <p:attrNameLst>
                                          <p:attrName>style.visibility</p:attrName>
                                        </p:attrNameLst>
                                      </p:cBhvr>
                                      <p:to>
                                        <p:strVal val="visible"/>
                                      </p:to>
                                    </p:set>
                                    <p:anim calcmode="lin" valueType="num">
                                      <p:cBhvr additive="base">
                                        <p:cTn id="19" dur="500" fill="hold"/>
                                        <p:tgtEl>
                                          <p:spTgt spid="21">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24"/>
                                        </p:tgtEl>
                                        <p:attrNameLst>
                                          <p:attrName>style.visibility</p:attrName>
                                        </p:attrNameLst>
                                      </p:cBhvr>
                                      <p:to>
                                        <p:strVal val="visible"/>
                                      </p:to>
                                    </p:set>
                                    <p:anim calcmode="lin" valueType="num">
                                      <p:cBhvr additive="base">
                                        <p:cTn id="25" dur="5000" fill="hold"/>
                                        <p:tgtEl>
                                          <p:spTgt spid="24"/>
                                        </p:tgtEl>
                                        <p:attrNameLst>
                                          <p:attrName>ppt_x</p:attrName>
                                        </p:attrNameLst>
                                      </p:cBhvr>
                                      <p:tavLst>
                                        <p:tav tm="0">
                                          <p:val>
                                            <p:strVal val="1+#ppt_w/2"/>
                                          </p:val>
                                        </p:tav>
                                        <p:tav tm="100000">
                                          <p:val>
                                            <p:strVal val="#ppt_x"/>
                                          </p:val>
                                        </p:tav>
                                      </p:tavLst>
                                    </p:anim>
                                    <p:anim calcmode="lin" valueType="num">
                                      <p:cBhvr additive="base">
                                        <p:cTn id="26" dur="5000" fill="hold"/>
                                        <p:tgtEl>
                                          <p:spTgt spid="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61" name="Rectangle 13"/>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3" name="TextBox 12"/>
          <p:cNvSpPr txBox="1"/>
          <p:nvPr/>
        </p:nvSpPr>
        <p:spPr>
          <a:xfrm>
            <a:off x="1219200" y="228600"/>
            <a:ext cx="6477000" cy="461665"/>
          </a:xfrm>
          <a:prstGeom prst="rect">
            <a:avLst/>
          </a:prstGeom>
          <a:noFill/>
        </p:spPr>
        <p:txBody>
          <a:bodyPr wrap="square" rtlCol="0">
            <a:spAutoFit/>
          </a:bodyPr>
          <a:lstStyle/>
          <a:p>
            <a:pPr algn="ctr"/>
            <a:r>
              <a:rPr lang="en-US" sz="2400" b="1" dirty="0" smtClean="0">
                <a:solidFill>
                  <a:schemeClr val="accent3"/>
                </a:solidFill>
                <a:latin typeface="Arial" pitchFamily="34" charset="0"/>
                <a:cs typeface="Arial" pitchFamily="34" charset="0"/>
              </a:rPr>
              <a:t>Accrediting Agencies = baseline to grow</a:t>
            </a:r>
            <a:endParaRPr lang="en-US" sz="2400" b="1" dirty="0">
              <a:solidFill>
                <a:schemeClr val="accent3"/>
              </a:solidFill>
              <a:latin typeface="Arial" pitchFamily="34" charset="0"/>
              <a:cs typeface="Arial" pitchFamily="34" charset="0"/>
            </a:endParaRPr>
          </a:p>
        </p:txBody>
      </p:sp>
      <p:cxnSp>
        <p:nvCxnSpPr>
          <p:cNvPr id="16" name="Straight Connector 15"/>
          <p:cNvCxnSpPr/>
          <p:nvPr/>
        </p:nvCxnSpPr>
        <p:spPr>
          <a:xfrm flipV="1">
            <a:off x="1143000" y="685800"/>
            <a:ext cx="7848600" cy="2"/>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304800" y="5867400"/>
            <a:ext cx="228600" cy="369332"/>
          </a:xfrm>
          <a:prstGeom prst="rect">
            <a:avLst/>
          </a:prstGeom>
          <a:noFill/>
        </p:spPr>
        <p:txBody>
          <a:bodyPr wrap="square" rtlCol="0">
            <a:spAutoFit/>
          </a:bodyPr>
          <a:lstStyle/>
          <a:p>
            <a:r>
              <a:rPr lang="en-US" b="1" dirty="0" smtClean="0">
                <a:latin typeface="Times New Roman" pitchFamily="18" charset="0"/>
                <a:cs typeface="Times New Roman" pitchFamily="18" charset="0"/>
              </a:rPr>
              <a:t>2</a:t>
            </a:r>
          </a:p>
        </p:txBody>
      </p:sp>
      <p:pic>
        <p:nvPicPr>
          <p:cNvPr id="23" name="Picture 7" descr="F-18 Super Hornet">
            <a:hlinkClick r:id="rId3"/>
          </p:cNvPr>
          <p:cNvPicPr>
            <a:picLocks noChangeAspect="1" noChangeArrowheads="1"/>
          </p:cNvPicPr>
          <p:nvPr/>
        </p:nvPicPr>
        <p:blipFill>
          <a:blip r:embed="rId4" cstate="print"/>
          <a:srcRect/>
          <a:stretch>
            <a:fillRect/>
          </a:stretch>
        </p:blipFill>
        <p:spPr bwMode="auto">
          <a:xfrm>
            <a:off x="7772400" y="152400"/>
            <a:ext cx="1219200" cy="533400"/>
          </a:xfrm>
          <a:prstGeom prst="rect">
            <a:avLst/>
          </a:prstGeom>
          <a:noFill/>
        </p:spPr>
      </p:pic>
      <p:pic>
        <p:nvPicPr>
          <p:cNvPr id="24" name="Picture 5" descr="http://www.sacscoc.org/_images/buildout_header.jpg"/>
          <p:cNvPicPr>
            <a:picLocks noChangeAspect="1" noChangeArrowheads="1"/>
          </p:cNvPicPr>
          <p:nvPr/>
        </p:nvPicPr>
        <p:blipFill>
          <a:blip r:embed="rId5"/>
          <a:srcRect r="30256"/>
          <a:stretch>
            <a:fillRect/>
          </a:stretch>
        </p:blipFill>
        <p:spPr bwMode="auto">
          <a:xfrm>
            <a:off x="1447800" y="762000"/>
            <a:ext cx="4648200" cy="914400"/>
          </a:xfrm>
          <a:prstGeom prst="rect">
            <a:avLst/>
          </a:prstGeom>
          <a:noFill/>
        </p:spPr>
      </p:pic>
      <p:sp>
        <p:nvSpPr>
          <p:cNvPr id="18" name="Rectangle 17"/>
          <p:cNvSpPr/>
          <p:nvPr/>
        </p:nvSpPr>
        <p:spPr>
          <a:xfrm>
            <a:off x="1295400" y="1752600"/>
            <a:ext cx="7848600" cy="4801314"/>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Accreditation Commission for Acupuncture and Oriental Medicine (ACAOM)</a:t>
            </a:r>
          </a:p>
          <a:p>
            <a:r>
              <a:rPr lang="en-US" dirty="0" smtClean="0"/>
              <a:t>Accrediting Bureau of Health Education Schools (ABHES)</a:t>
            </a:r>
          </a:p>
          <a:p>
            <a:r>
              <a:rPr lang="en-US" dirty="0" smtClean="0"/>
              <a:t>Accrediting Commission of Career Schools and Colleges of Technology (ACCSCT)</a:t>
            </a:r>
          </a:p>
          <a:p>
            <a:r>
              <a:rPr lang="en-US" dirty="0" smtClean="0"/>
              <a:t>Accrediting Council for Continuing Education and Training (ACCET) </a:t>
            </a:r>
          </a:p>
          <a:p>
            <a:r>
              <a:rPr lang="en-US" dirty="0" smtClean="0"/>
              <a:t>Accrediting Council for Independent Colleges and Schools (ACICS)</a:t>
            </a:r>
          </a:p>
          <a:p>
            <a:r>
              <a:rPr lang="en-US" dirty="0" smtClean="0"/>
              <a:t>American Dental Association Commission on Dental Accreditation (CODA)</a:t>
            </a:r>
          </a:p>
          <a:p>
            <a:r>
              <a:rPr lang="en-US" b="1" dirty="0" smtClean="0">
                <a:solidFill>
                  <a:srgbClr val="C00000"/>
                </a:solidFill>
              </a:rPr>
              <a:t>Commission on Colleges of the Southern Association of Colleges and Schools (SACS-COC)</a:t>
            </a:r>
            <a:endParaRPr lang="en-US" dirty="0" smtClean="0">
              <a:solidFill>
                <a:srgbClr val="C00000"/>
              </a:solidFill>
            </a:endParaRPr>
          </a:p>
          <a:p>
            <a:r>
              <a:rPr lang="en-US" dirty="0" smtClean="0"/>
              <a:t>Commission on Massage Therapy Accreditation (COMTA)</a:t>
            </a:r>
          </a:p>
          <a:p>
            <a:r>
              <a:rPr lang="en-US" b="1" dirty="0" smtClean="0">
                <a:solidFill>
                  <a:srgbClr val="C00000"/>
                </a:solidFill>
              </a:rPr>
              <a:t>Council on Occupational Education (COE)</a:t>
            </a:r>
            <a:endParaRPr lang="en-US" dirty="0" smtClean="0"/>
          </a:p>
          <a:p>
            <a:r>
              <a:rPr lang="en-US" dirty="0" smtClean="0"/>
              <a:t>Distance Education and Training Council (DETC) </a:t>
            </a:r>
          </a:p>
          <a:p>
            <a:r>
              <a:rPr lang="en-US" dirty="0" smtClean="0"/>
              <a:t>Higher Learning Commission (HLC)</a:t>
            </a:r>
          </a:p>
          <a:p>
            <a:r>
              <a:rPr lang="en-US" dirty="0" smtClean="0"/>
              <a:t>Middle States Commission on Higher Education (MSCHE)</a:t>
            </a:r>
          </a:p>
          <a:p>
            <a:r>
              <a:rPr lang="en-US" dirty="0" smtClean="0"/>
              <a:t>National Accrediting Commission of Cosmetology Arts and Sciences (NACCAS)</a:t>
            </a:r>
          </a:p>
          <a:p>
            <a:r>
              <a:rPr lang="en-US" dirty="0" smtClean="0"/>
              <a:t>New England Association of Schools and Colleges (NEASC)</a:t>
            </a:r>
          </a:p>
          <a:p>
            <a:r>
              <a:rPr lang="en-US" dirty="0" smtClean="0"/>
              <a:t>Northwest Commission on Colleges and Universities (NWCCU) </a:t>
            </a:r>
          </a:p>
          <a:p>
            <a:r>
              <a:rPr lang="en-US" dirty="0" smtClean="0"/>
              <a:t>Western Association of Schools and Colleges (WASC)</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57"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61" name="Rectangle 13"/>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3" name="TextBox 12"/>
          <p:cNvSpPr txBox="1"/>
          <p:nvPr/>
        </p:nvSpPr>
        <p:spPr>
          <a:xfrm>
            <a:off x="1143000" y="381000"/>
            <a:ext cx="7543800" cy="584775"/>
          </a:xfrm>
          <a:prstGeom prst="rect">
            <a:avLst/>
          </a:prstGeom>
          <a:noFill/>
        </p:spPr>
        <p:txBody>
          <a:bodyPr wrap="square" rtlCol="0">
            <a:spAutoFit/>
          </a:bodyPr>
          <a:lstStyle/>
          <a:p>
            <a:r>
              <a:rPr lang="en-US" sz="3200" b="1" dirty="0" smtClean="0">
                <a:solidFill>
                  <a:schemeClr val="accent3"/>
                </a:solidFill>
                <a:latin typeface="Arial" pitchFamily="34" charset="0"/>
                <a:cs typeface="Arial" pitchFamily="34" charset="0"/>
              </a:rPr>
              <a:t>SACS - COC</a:t>
            </a:r>
            <a:endParaRPr lang="en-US" sz="3200" b="1" dirty="0">
              <a:solidFill>
                <a:schemeClr val="accent3"/>
              </a:solidFill>
              <a:latin typeface="Arial" pitchFamily="34" charset="0"/>
              <a:cs typeface="Arial" pitchFamily="34" charset="0"/>
            </a:endParaRPr>
          </a:p>
        </p:txBody>
      </p:sp>
      <p:cxnSp>
        <p:nvCxnSpPr>
          <p:cNvPr id="16" name="Straight Connector 15"/>
          <p:cNvCxnSpPr/>
          <p:nvPr/>
        </p:nvCxnSpPr>
        <p:spPr>
          <a:xfrm flipV="1">
            <a:off x="1066800" y="914400"/>
            <a:ext cx="7848600" cy="2"/>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304800" y="5867400"/>
            <a:ext cx="228600" cy="369332"/>
          </a:xfrm>
          <a:prstGeom prst="rect">
            <a:avLst/>
          </a:prstGeom>
          <a:noFill/>
        </p:spPr>
        <p:txBody>
          <a:bodyPr wrap="square" rtlCol="0">
            <a:spAutoFit/>
          </a:bodyPr>
          <a:lstStyle/>
          <a:p>
            <a:r>
              <a:rPr lang="en-US" b="1" dirty="0" smtClean="0">
                <a:latin typeface="Times New Roman" pitchFamily="18" charset="0"/>
                <a:cs typeface="Times New Roman" pitchFamily="18" charset="0"/>
              </a:rPr>
              <a:t>3</a:t>
            </a:r>
          </a:p>
        </p:txBody>
      </p:sp>
      <p:pic>
        <p:nvPicPr>
          <p:cNvPr id="23" name="Picture 7" descr="F-18 Super Hornet">
            <a:hlinkClick r:id="rId3"/>
          </p:cNvPr>
          <p:cNvPicPr>
            <a:picLocks noChangeAspect="1" noChangeArrowheads="1"/>
          </p:cNvPicPr>
          <p:nvPr/>
        </p:nvPicPr>
        <p:blipFill>
          <a:blip r:embed="rId4" cstate="print"/>
          <a:srcRect/>
          <a:stretch>
            <a:fillRect/>
          </a:stretch>
        </p:blipFill>
        <p:spPr bwMode="auto">
          <a:xfrm>
            <a:off x="7696200" y="304800"/>
            <a:ext cx="1172308" cy="609600"/>
          </a:xfrm>
          <a:prstGeom prst="rect">
            <a:avLst/>
          </a:prstGeom>
          <a:noFill/>
        </p:spPr>
      </p:pic>
      <p:pic>
        <p:nvPicPr>
          <p:cNvPr id="24" name="Picture 5" descr="http://www.sacscoc.org/_images/buildout_header.jpg"/>
          <p:cNvPicPr>
            <a:picLocks noChangeAspect="1" noChangeArrowheads="1"/>
          </p:cNvPicPr>
          <p:nvPr/>
        </p:nvPicPr>
        <p:blipFill>
          <a:blip r:embed="rId5"/>
          <a:srcRect r="30256"/>
          <a:stretch>
            <a:fillRect/>
          </a:stretch>
        </p:blipFill>
        <p:spPr bwMode="auto">
          <a:xfrm>
            <a:off x="4953000" y="304800"/>
            <a:ext cx="2743200" cy="609600"/>
          </a:xfrm>
          <a:prstGeom prst="rect">
            <a:avLst/>
          </a:prstGeom>
          <a:noFill/>
        </p:spPr>
      </p:pic>
      <p:sp>
        <p:nvSpPr>
          <p:cNvPr id="25" name="Rectangle 24"/>
          <p:cNvSpPr/>
          <p:nvPr/>
        </p:nvSpPr>
        <p:spPr>
          <a:xfrm>
            <a:off x="1143000" y="1066800"/>
            <a:ext cx="7315200" cy="5355312"/>
          </a:xfrm>
          <a:prstGeom prst="rect">
            <a:avLst/>
          </a:prstGeom>
        </p:spPr>
        <p:txBody>
          <a:bodyPr wrap="square">
            <a:spAutoFit/>
          </a:bodyPr>
          <a:lstStyle/>
          <a:p>
            <a:r>
              <a:rPr lang="en-US" b="1" dirty="0" smtClean="0">
                <a:solidFill>
                  <a:srgbClr val="C00000"/>
                </a:solidFill>
              </a:rPr>
              <a:t>MISSION STATEMENT OF THE COMMISSION </a:t>
            </a:r>
          </a:p>
          <a:p>
            <a:r>
              <a:rPr lang="en-US" dirty="0" smtClean="0"/>
              <a:t>The Commission on Colleges of the Southern Association of Colleges and Schools is the regional body for the accreditation of degree‐granting higher education institutions in the Southern states. </a:t>
            </a:r>
          </a:p>
          <a:p>
            <a:endParaRPr lang="en-US" i="1" dirty="0" smtClean="0">
              <a:solidFill>
                <a:srgbClr val="C00000"/>
              </a:solidFill>
            </a:endParaRPr>
          </a:p>
          <a:p>
            <a:r>
              <a:rPr lang="en-US" i="1" dirty="0" smtClean="0">
                <a:solidFill>
                  <a:srgbClr val="C00000"/>
                </a:solidFill>
              </a:rPr>
              <a:t>The Commission’s mission is the enhancement of educational quality throughout the region and it strives to improve the effectiveness of institutions by ensuring that institutions meet standards established by the higher education community that address the needs of society and students. </a:t>
            </a:r>
          </a:p>
          <a:p>
            <a:endParaRPr lang="en-US" i="1" dirty="0" smtClean="0">
              <a:solidFill>
                <a:srgbClr val="C00000"/>
              </a:solidFill>
            </a:endParaRPr>
          </a:p>
          <a:p>
            <a:r>
              <a:rPr lang="en-US" dirty="0" smtClean="0"/>
              <a:t>It serves as the common denominator of shared values and practices among the diverse institutions in Alabama, Florida, Georgia, Kentucky, Louisiana, Mississippi, North Carolina, South Carolina, Tennessee, Texas, Virginia and Latin America and other international sites approved by the Commission on Colleges that award associate, baccalaureate, master’s, or doctoral degrees. The Commission also accepts applications from other international institutions of higher education.   </a:t>
            </a:r>
          </a:p>
          <a:p>
            <a:endParaRPr lang="en-US" i="1" dirty="0" smtClean="0"/>
          </a:p>
          <a:p>
            <a:r>
              <a:rPr lang="en-US" i="1" dirty="0" smtClean="0"/>
              <a:t>Revised: Commission on Colleges, June 2008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57"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61" name="Rectangle 13"/>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cxnSp>
        <p:nvCxnSpPr>
          <p:cNvPr id="16" name="Straight Connector 15"/>
          <p:cNvCxnSpPr/>
          <p:nvPr/>
        </p:nvCxnSpPr>
        <p:spPr>
          <a:xfrm flipV="1">
            <a:off x="1066800" y="914400"/>
            <a:ext cx="7848600" cy="2"/>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304800" y="5867400"/>
            <a:ext cx="228600" cy="369332"/>
          </a:xfrm>
          <a:prstGeom prst="rect">
            <a:avLst/>
          </a:prstGeom>
          <a:noFill/>
        </p:spPr>
        <p:txBody>
          <a:bodyPr wrap="square" rtlCol="0">
            <a:spAutoFit/>
          </a:bodyPr>
          <a:lstStyle/>
          <a:p>
            <a:r>
              <a:rPr lang="en-US" b="1" dirty="0" smtClean="0">
                <a:latin typeface="Times New Roman" pitchFamily="18" charset="0"/>
                <a:cs typeface="Times New Roman" pitchFamily="18" charset="0"/>
              </a:rPr>
              <a:t>4</a:t>
            </a:r>
          </a:p>
        </p:txBody>
      </p:sp>
      <p:pic>
        <p:nvPicPr>
          <p:cNvPr id="23" name="Picture 7" descr="F-18 Super Hornet">
            <a:hlinkClick r:id="rId3"/>
          </p:cNvPr>
          <p:cNvPicPr>
            <a:picLocks noChangeAspect="1" noChangeArrowheads="1"/>
          </p:cNvPicPr>
          <p:nvPr/>
        </p:nvPicPr>
        <p:blipFill>
          <a:blip r:embed="rId4" cstate="print"/>
          <a:srcRect/>
          <a:stretch>
            <a:fillRect/>
          </a:stretch>
        </p:blipFill>
        <p:spPr bwMode="auto">
          <a:xfrm>
            <a:off x="8077200" y="914400"/>
            <a:ext cx="879231" cy="457200"/>
          </a:xfrm>
          <a:prstGeom prst="rect">
            <a:avLst/>
          </a:prstGeom>
          <a:noFill/>
        </p:spPr>
      </p:pic>
      <p:pic>
        <p:nvPicPr>
          <p:cNvPr id="24" name="Picture 5" descr="http://www.sacscoc.org/_images/buildout_header.jpg"/>
          <p:cNvPicPr>
            <a:picLocks noChangeAspect="1" noChangeArrowheads="1"/>
          </p:cNvPicPr>
          <p:nvPr/>
        </p:nvPicPr>
        <p:blipFill>
          <a:blip r:embed="rId5"/>
          <a:srcRect r="30256"/>
          <a:stretch>
            <a:fillRect/>
          </a:stretch>
        </p:blipFill>
        <p:spPr bwMode="auto">
          <a:xfrm>
            <a:off x="7086600" y="381000"/>
            <a:ext cx="1600200" cy="533400"/>
          </a:xfrm>
          <a:prstGeom prst="rect">
            <a:avLst/>
          </a:prstGeom>
          <a:noFill/>
        </p:spPr>
      </p:pic>
      <p:sp>
        <p:nvSpPr>
          <p:cNvPr id="11" name="Title 13"/>
          <p:cNvSpPr txBox="1">
            <a:spLocks/>
          </p:cNvSpPr>
          <p:nvPr/>
        </p:nvSpPr>
        <p:spPr>
          <a:xfrm>
            <a:off x="1066800" y="457200"/>
            <a:ext cx="6400800" cy="647700"/>
          </a:xfrm>
          <a:prstGeom prst="rect">
            <a:avLst/>
          </a:prstGeom>
        </p:spPr>
        <p:txBody>
          <a:bodyPr>
            <a:normAutofit fontScale="92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IS THERE ANY SUPPORT FOR ACCREDITATION?</a:t>
            </a:r>
            <a:endParaRPr kumimoji="0" lang="en-US"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12" name="TextBox 11"/>
          <p:cNvSpPr txBox="1"/>
          <p:nvPr/>
        </p:nvSpPr>
        <p:spPr>
          <a:xfrm>
            <a:off x="1143000" y="990600"/>
            <a:ext cx="7086600" cy="2062103"/>
          </a:xfrm>
          <a:prstGeom prst="rect">
            <a:avLst/>
          </a:prstGeom>
          <a:noFill/>
        </p:spPr>
        <p:txBody>
          <a:bodyPr wrap="square" rtlCol="0">
            <a:spAutoFit/>
          </a:bodyPr>
          <a:lstStyle/>
          <a:p>
            <a:r>
              <a:rPr lang="en-US" sz="1600" dirty="0" smtClean="0"/>
              <a:t>Dodd, A. (2004).  Accreditation as a catalyst for institutional effectiveness.  </a:t>
            </a:r>
            <a:r>
              <a:rPr lang="en-US" sz="1600" i="1" dirty="0" smtClean="0"/>
              <a:t>New 	Directions for Institutional Research</a:t>
            </a:r>
            <a:r>
              <a:rPr lang="en-US" sz="1600" dirty="0" smtClean="0"/>
              <a:t>, </a:t>
            </a:r>
            <a:r>
              <a:rPr lang="en-US" sz="1600" i="1" dirty="0" smtClean="0"/>
              <a:t>123, </a:t>
            </a:r>
            <a:r>
              <a:rPr lang="en-US" sz="1600" dirty="0" smtClean="0"/>
              <a:t>13-25.</a:t>
            </a:r>
          </a:p>
          <a:p>
            <a:r>
              <a:rPr lang="en-US" sz="1600" dirty="0" smtClean="0"/>
              <a:t>Eaton, J. (October, 2007).  Institutions,  </a:t>
            </a:r>
            <a:r>
              <a:rPr lang="en-US" sz="1600" dirty="0" err="1" smtClean="0"/>
              <a:t>accreditors</a:t>
            </a:r>
            <a:r>
              <a:rPr lang="en-US" sz="1600" dirty="0" smtClean="0"/>
              <a:t>,  and the federal government: 	Redefining  their “appropriate relationship.”  </a:t>
            </a:r>
            <a:r>
              <a:rPr lang="en-US" sz="1600" i="1" dirty="0" smtClean="0"/>
              <a:t>Change</a:t>
            </a:r>
            <a:r>
              <a:rPr lang="en-US" sz="1600" dirty="0" smtClean="0"/>
              <a:t>, 	September/October 2007, 16-23.</a:t>
            </a:r>
          </a:p>
          <a:p>
            <a:r>
              <a:rPr lang="en-US" sz="1600" dirty="0" err="1" smtClean="0"/>
              <a:t>Biswas</a:t>
            </a:r>
            <a:r>
              <a:rPr lang="en-US" sz="1600" dirty="0" smtClean="0"/>
              <a:t>, R. (2006).  </a:t>
            </a:r>
            <a:r>
              <a:rPr lang="en-US" sz="1600" i="1" dirty="0" smtClean="0"/>
              <a:t>A supporting role:  How </a:t>
            </a:r>
            <a:r>
              <a:rPr lang="en-US" sz="1600" i="1" dirty="0" err="1" smtClean="0"/>
              <a:t>accreditors</a:t>
            </a:r>
            <a:r>
              <a:rPr lang="en-US" sz="1600" i="1" dirty="0" smtClean="0"/>
              <a:t> can help promote the success of 	community college students.   </a:t>
            </a:r>
            <a:r>
              <a:rPr lang="en-US" sz="1600" dirty="0" smtClean="0"/>
              <a:t>An Achieving the Dream Policy Brief, 1-24.</a:t>
            </a:r>
          </a:p>
          <a:p>
            <a:r>
              <a:rPr lang="en-US" sz="1600" dirty="0" smtClean="0"/>
              <a:t>Ad infinitum……..</a:t>
            </a:r>
            <a:endParaRPr lang="en-US" sz="1600" dirty="0"/>
          </a:p>
        </p:txBody>
      </p:sp>
      <p:sp>
        <p:nvSpPr>
          <p:cNvPr id="14" name="Rectangle 13"/>
          <p:cNvSpPr/>
          <p:nvPr/>
        </p:nvSpPr>
        <p:spPr>
          <a:xfrm>
            <a:off x="1143000" y="3886200"/>
            <a:ext cx="7696200" cy="2585323"/>
          </a:xfrm>
          <a:prstGeom prst="rect">
            <a:avLst/>
          </a:prstGeom>
        </p:spPr>
        <p:txBody>
          <a:bodyPr wrap="square">
            <a:spAutoFit/>
          </a:bodyPr>
          <a:lstStyle/>
          <a:p>
            <a:pPr algn="just"/>
            <a:r>
              <a:rPr lang="en-US" dirty="0" smtClean="0"/>
              <a:t>There is a growing sense, among institutions and accrediting bodies alike, that accreditation would benefit from moving toward an </a:t>
            </a:r>
            <a:r>
              <a:rPr lang="en-US" b="1" u="sng" dirty="0" smtClean="0"/>
              <a:t>ongoing process of continuous improvement</a:t>
            </a:r>
            <a:r>
              <a:rPr lang="en-US" dirty="0" smtClean="0"/>
              <a:t>  based on a </a:t>
            </a:r>
            <a:r>
              <a:rPr lang="en-US" b="1" u="sng" dirty="0" smtClean="0"/>
              <a:t>culture of evidence</a:t>
            </a:r>
            <a:r>
              <a:rPr lang="en-US" dirty="0" smtClean="0"/>
              <a:t>, built around the </a:t>
            </a:r>
            <a:r>
              <a:rPr lang="en-US" b="1" u="sng" dirty="0" smtClean="0"/>
              <a:t>central themes of student learning and student success</a:t>
            </a:r>
            <a:r>
              <a:rPr lang="en-US" dirty="0" smtClean="0"/>
              <a:t>. This </a:t>
            </a:r>
            <a:r>
              <a:rPr lang="en-US" b="1" u="sng" dirty="0" smtClean="0"/>
              <a:t>shift</a:t>
            </a:r>
            <a:r>
              <a:rPr lang="en-US" dirty="0" smtClean="0"/>
              <a:t> from  a periodic, discontinuous seminal event will require a parallel [paradigm] shift </a:t>
            </a:r>
            <a:r>
              <a:rPr lang="en-US" b="1" u="sng" dirty="0" smtClean="0"/>
              <a:t>from a compliance framework to an improvement framework</a:t>
            </a:r>
            <a:r>
              <a:rPr lang="en-US" dirty="0" smtClean="0"/>
              <a:t>, with </a:t>
            </a:r>
            <a:r>
              <a:rPr lang="en-US" b="1" u="sng" dirty="0" smtClean="0"/>
              <a:t>data driving the undertaking</a:t>
            </a:r>
            <a:r>
              <a:rPr lang="en-US" dirty="0" smtClean="0"/>
              <a:t>. (</a:t>
            </a:r>
            <a:r>
              <a:rPr lang="en-US" dirty="0" err="1" smtClean="0"/>
              <a:t>Biswas</a:t>
            </a:r>
            <a:r>
              <a:rPr lang="en-US" dirty="0" smtClean="0"/>
              <a:t>, 2006, p. 20)</a:t>
            </a:r>
          </a:p>
          <a:p>
            <a:pPr algn="just"/>
            <a:endParaRPr lang="en-US" dirty="0" smtClean="0"/>
          </a:p>
          <a:p>
            <a:pPr algn="ctr"/>
            <a:r>
              <a:rPr lang="en-US" b="1" dirty="0" smtClean="0">
                <a:solidFill>
                  <a:srgbClr val="C00000"/>
                </a:solidFill>
              </a:rPr>
              <a:t>Translation = do,  documentation trail, and improve student outcomes</a:t>
            </a:r>
            <a:endParaRPr lang="en-US" b="1" dirty="0">
              <a:solidFill>
                <a:srgbClr val="C00000"/>
              </a:solidFill>
            </a:endParaRPr>
          </a:p>
        </p:txBody>
      </p:sp>
      <p:sp>
        <p:nvSpPr>
          <p:cNvPr id="17" name="TextBox 16"/>
          <p:cNvSpPr txBox="1"/>
          <p:nvPr/>
        </p:nvSpPr>
        <p:spPr>
          <a:xfrm>
            <a:off x="1371600" y="3200400"/>
            <a:ext cx="7239000" cy="584775"/>
          </a:xfrm>
          <a:prstGeom prst="rect">
            <a:avLst/>
          </a:prstGeom>
          <a:noFill/>
        </p:spPr>
        <p:txBody>
          <a:bodyPr wrap="square" rtlCol="0">
            <a:spAutoFit/>
          </a:bodyPr>
          <a:lstStyle/>
          <a:p>
            <a:pPr algn="ctr"/>
            <a:r>
              <a:rPr lang="en-US" sz="1600" b="1" dirty="0" smtClean="0">
                <a:solidFill>
                  <a:srgbClr val="C00000"/>
                </a:solidFill>
              </a:rPr>
              <a:t>Internet Search for “Community College Accreditation” = 255,000 hits</a:t>
            </a:r>
          </a:p>
          <a:p>
            <a:pPr algn="ctr"/>
            <a:r>
              <a:rPr lang="en-US" sz="1600" b="1" dirty="0" smtClean="0">
                <a:solidFill>
                  <a:srgbClr val="C00000"/>
                </a:solidFill>
              </a:rPr>
              <a:t>Internet Search for “College Accreditation” = 259,000 hits</a:t>
            </a:r>
            <a:endParaRPr lang="en-US" sz="1600" b="1" dirty="0">
              <a:solidFill>
                <a:srgbClr val="C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04800" y="5867400"/>
            <a:ext cx="228600" cy="381000"/>
          </a:xfrm>
          <a:prstGeom prst="rect">
            <a:avLst/>
          </a:prstGeom>
          <a:noFill/>
        </p:spPr>
        <p:txBody>
          <a:bodyPr wrap="square" rtlCol="0">
            <a:spAutoFit/>
          </a:bodyPr>
          <a:lstStyle/>
          <a:p>
            <a:r>
              <a:rPr lang="en-US" b="1" dirty="0" smtClean="0"/>
              <a:t>5</a:t>
            </a:r>
            <a:endParaRPr lang="en-US" b="1" dirty="0"/>
          </a:p>
        </p:txBody>
      </p:sp>
      <p:sp>
        <p:nvSpPr>
          <p:cNvPr id="14" name="Title 13"/>
          <p:cNvSpPr>
            <a:spLocks noGrp="1"/>
          </p:cNvSpPr>
          <p:nvPr>
            <p:ph type="title"/>
          </p:nvPr>
        </p:nvSpPr>
        <p:spPr>
          <a:xfrm>
            <a:off x="457200" y="228600"/>
            <a:ext cx="7162800" cy="2057400"/>
          </a:xfrm>
        </p:spPr>
        <p:txBody>
          <a:bodyPr>
            <a:normAutofit fontScale="90000"/>
          </a:bodyPr>
          <a:lstStyle/>
          <a:p>
            <a:r>
              <a:rPr lang="en-US" sz="3200" b="1" dirty="0" smtClean="0"/>
              <a:t>With the vast discussion on accreditation issues, accrediting agencies, student success, and accountability… what does it mean to </a:t>
            </a:r>
            <a:r>
              <a:rPr lang="en-US" sz="3200" b="1" i="1" dirty="0" err="1" smtClean="0"/>
              <a:t>Trenholm</a:t>
            </a:r>
            <a:r>
              <a:rPr lang="en-US" sz="3200" b="1" dirty="0" err="1" smtClean="0"/>
              <a:t>Tech</a:t>
            </a:r>
            <a:r>
              <a:rPr lang="en-US" sz="3200" b="1" dirty="0" smtClean="0"/>
              <a:t>?</a:t>
            </a:r>
            <a:endParaRPr lang="en-US" sz="3200" b="1" dirty="0"/>
          </a:p>
        </p:txBody>
      </p:sp>
      <p:sp>
        <p:nvSpPr>
          <p:cNvPr id="19" name="TextBox 18"/>
          <p:cNvSpPr txBox="1"/>
          <p:nvPr/>
        </p:nvSpPr>
        <p:spPr>
          <a:xfrm>
            <a:off x="533400" y="4114800"/>
            <a:ext cx="2657202" cy="1569660"/>
          </a:xfrm>
          <a:prstGeom prst="rect">
            <a:avLst/>
          </a:prstGeom>
          <a:noFill/>
        </p:spPr>
        <p:txBody>
          <a:bodyPr wrap="none" rtlCol="0">
            <a:spAutoFit/>
          </a:bodyPr>
          <a:lstStyle/>
          <a:p>
            <a:r>
              <a:rPr lang="en-US" sz="4800" b="1" dirty="0" smtClean="0">
                <a:solidFill>
                  <a:srgbClr val="C00000"/>
                </a:solidFill>
              </a:rPr>
              <a:t>Old </a:t>
            </a:r>
          </a:p>
          <a:p>
            <a:r>
              <a:rPr lang="en-US" sz="4800" b="1" dirty="0" smtClean="0">
                <a:solidFill>
                  <a:srgbClr val="C00000"/>
                </a:solidFill>
              </a:rPr>
              <a:t>Paradigm</a:t>
            </a:r>
            <a:endParaRPr lang="en-US" sz="4800" b="1" dirty="0">
              <a:solidFill>
                <a:srgbClr val="C00000"/>
              </a:solidFill>
            </a:endParaRPr>
          </a:p>
        </p:txBody>
      </p:sp>
      <p:sp>
        <p:nvSpPr>
          <p:cNvPr id="22" name="TextBox 21"/>
          <p:cNvSpPr txBox="1"/>
          <p:nvPr/>
        </p:nvSpPr>
        <p:spPr>
          <a:xfrm>
            <a:off x="5715000" y="2667000"/>
            <a:ext cx="2657202" cy="1569660"/>
          </a:xfrm>
          <a:prstGeom prst="rect">
            <a:avLst/>
          </a:prstGeom>
          <a:noFill/>
        </p:spPr>
        <p:txBody>
          <a:bodyPr wrap="none" rtlCol="0">
            <a:spAutoFit/>
          </a:bodyPr>
          <a:lstStyle/>
          <a:p>
            <a:r>
              <a:rPr lang="en-US" sz="4800" b="1" dirty="0" smtClean="0">
                <a:solidFill>
                  <a:srgbClr val="C00000"/>
                </a:solidFill>
              </a:rPr>
              <a:t>New </a:t>
            </a:r>
          </a:p>
          <a:p>
            <a:r>
              <a:rPr lang="en-US" sz="4800" b="1" dirty="0" smtClean="0">
                <a:solidFill>
                  <a:srgbClr val="C00000"/>
                </a:solidFill>
              </a:rPr>
              <a:t>Paradigm</a:t>
            </a:r>
            <a:endParaRPr lang="en-US" sz="4800" b="1" dirty="0">
              <a:solidFill>
                <a:srgbClr val="C00000"/>
              </a:solidFill>
            </a:endParaRPr>
          </a:p>
        </p:txBody>
      </p:sp>
      <p:cxnSp>
        <p:nvCxnSpPr>
          <p:cNvPr id="25" name="Curved Connector 24"/>
          <p:cNvCxnSpPr/>
          <p:nvPr/>
        </p:nvCxnSpPr>
        <p:spPr>
          <a:xfrm flipV="1">
            <a:off x="3200400" y="3810000"/>
            <a:ext cx="2514600" cy="1447800"/>
          </a:xfrm>
          <a:prstGeom prst="curved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pic>
        <p:nvPicPr>
          <p:cNvPr id="162818" name="Picture 2" descr="http://z.about.com/d/coins/1/0/P/0/-/-/Roosevelt_Dime.jpg"/>
          <p:cNvPicPr>
            <a:picLocks noChangeAspect="1" noChangeArrowheads="1"/>
          </p:cNvPicPr>
          <p:nvPr/>
        </p:nvPicPr>
        <p:blipFill>
          <a:blip r:embed="rId3"/>
          <a:srcRect/>
          <a:stretch>
            <a:fillRect/>
          </a:stretch>
        </p:blipFill>
        <p:spPr bwMode="auto">
          <a:xfrm>
            <a:off x="5486400" y="4114800"/>
            <a:ext cx="2438400" cy="1219200"/>
          </a:xfrm>
          <a:prstGeom prst="rect">
            <a:avLst/>
          </a:prstGeom>
          <a:noFill/>
        </p:spPr>
      </p:pic>
      <p:pic>
        <p:nvPicPr>
          <p:cNvPr id="162820" name="Picture 4" descr="http://z.about.com/d/coins/1/0/z/-/-/-/Barber_Dime.jpg"/>
          <p:cNvPicPr>
            <a:picLocks noChangeAspect="1" noChangeArrowheads="1"/>
          </p:cNvPicPr>
          <p:nvPr/>
        </p:nvPicPr>
        <p:blipFill>
          <a:blip r:embed="rId4"/>
          <a:srcRect/>
          <a:stretch>
            <a:fillRect/>
          </a:stretch>
        </p:blipFill>
        <p:spPr bwMode="auto">
          <a:xfrm>
            <a:off x="304800" y="2667000"/>
            <a:ext cx="2362200" cy="1181100"/>
          </a:xfrm>
          <a:prstGeom prst="rect">
            <a:avLst/>
          </a:prstGeom>
          <a:noFill/>
        </p:spPr>
      </p:pic>
      <p:pic>
        <p:nvPicPr>
          <p:cNvPr id="33" name="Picture 7" descr="F-18 Super Hornet">
            <a:hlinkClick r:id="rId5"/>
          </p:cNvPr>
          <p:cNvPicPr>
            <a:picLocks noChangeAspect="1" noChangeArrowheads="1"/>
          </p:cNvPicPr>
          <p:nvPr/>
        </p:nvPicPr>
        <p:blipFill>
          <a:blip r:embed="rId6" cstate="print"/>
          <a:srcRect/>
          <a:stretch>
            <a:fillRect/>
          </a:stretch>
        </p:blipFill>
        <p:spPr bwMode="auto">
          <a:xfrm>
            <a:off x="2667000" y="2667000"/>
            <a:ext cx="1370135" cy="1178560"/>
          </a:xfrm>
          <a:prstGeom prst="rect">
            <a:avLst/>
          </a:prstGeom>
          <a:noFill/>
        </p:spPr>
      </p:pic>
      <p:pic>
        <p:nvPicPr>
          <p:cNvPr id="34" name="Picture 5" descr="http://www.sacscoc.org/_images/buildout_header.jpg"/>
          <p:cNvPicPr>
            <a:picLocks noChangeAspect="1" noChangeArrowheads="1"/>
          </p:cNvPicPr>
          <p:nvPr/>
        </p:nvPicPr>
        <p:blipFill>
          <a:blip r:embed="rId7"/>
          <a:srcRect r="30256"/>
          <a:stretch>
            <a:fillRect/>
          </a:stretch>
        </p:blipFill>
        <p:spPr bwMode="auto">
          <a:xfrm>
            <a:off x="5410200" y="5486400"/>
            <a:ext cx="3352800" cy="990600"/>
          </a:xfrm>
          <a:prstGeom prst="rect">
            <a:avLst/>
          </a:prstGeom>
          <a:noFill/>
        </p:spPr>
      </p:pic>
      <p:pic>
        <p:nvPicPr>
          <p:cNvPr id="162824" name="Picture 8" descr="http://www.f22-raptor.com/media/gallery/lr/21.jpg"/>
          <p:cNvPicPr>
            <a:picLocks noChangeAspect="1" noChangeArrowheads="1"/>
          </p:cNvPicPr>
          <p:nvPr/>
        </p:nvPicPr>
        <p:blipFill>
          <a:blip r:embed="rId8"/>
          <a:srcRect l="14222" t="22857" r="11111" b="22286"/>
          <a:stretch>
            <a:fillRect/>
          </a:stretch>
        </p:blipFill>
        <p:spPr bwMode="auto">
          <a:xfrm>
            <a:off x="7315200" y="2743200"/>
            <a:ext cx="1333500" cy="762000"/>
          </a:xfrm>
          <a:prstGeom prst="rect">
            <a:avLst/>
          </a:prstGeom>
          <a:noFill/>
        </p:spPr>
      </p:pic>
      <p:pic>
        <p:nvPicPr>
          <p:cNvPr id="12" name="Picture 2" descr="Title"/>
          <p:cNvPicPr>
            <a:picLocks noChangeAspect="1" noChangeArrowheads="1"/>
          </p:cNvPicPr>
          <p:nvPr/>
        </p:nvPicPr>
        <p:blipFill>
          <a:blip r:embed="rId9"/>
          <a:srcRect/>
          <a:stretch>
            <a:fillRect/>
          </a:stretch>
        </p:blipFill>
        <p:spPr bwMode="auto">
          <a:xfrm>
            <a:off x="685800" y="5638800"/>
            <a:ext cx="3981450" cy="781051"/>
          </a:xfrm>
          <a:prstGeom prst="rect">
            <a:avLst/>
          </a:prstGeom>
          <a:noFill/>
        </p:spPr>
      </p:pic>
      <p:sp>
        <p:nvSpPr>
          <p:cNvPr id="13" name="Plus 12"/>
          <p:cNvSpPr/>
          <p:nvPr/>
        </p:nvSpPr>
        <p:spPr>
          <a:xfrm>
            <a:off x="4724400" y="5638800"/>
            <a:ext cx="533400" cy="6096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57"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61" name="Rectangle 13"/>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3" name="TextBox 12"/>
          <p:cNvSpPr txBox="1"/>
          <p:nvPr/>
        </p:nvSpPr>
        <p:spPr>
          <a:xfrm>
            <a:off x="1143000" y="533400"/>
            <a:ext cx="7620000" cy="523220"/>
          </a:xfrm>
          <a:prstGeom prst="rect">
            <a:avLst/>
          </a:prstGeom>
          <a:noFill/>
        </p:spPr>
        <p:txBody>
          <a:bodyPr wrap="square" rtlCol="0">
            <a:spAutoFit/>
          </a:bodyPr>
          <a:lstStyle/>
          <a:p>
            <a:pPr algn="ctr"/>
            <a:r>
              <a:rPr lang="en-US" sz="2800" b="1" i="1" dirty="0" smtClean="0">
                <a:solidFill>
                  <a:schemeClr val="accent3"/>
                </a:solidFill>
                <a:latin typeface="Arial" pitchFamily="34" charset="0"/>
                <a:cs typeface="Arial" pitchFamily="34" charset="0"/>
              </a:rPr>
              <a:t> A Bit of Reality</a:t>
            </a:r>
            <a:endParaRPr lang="en-US" b="1" i="1" dirty="0">
              <a:solidFill>
                <a:schemeClr val="accent3"/>
              </a:solidFill>
              <a:latin typeface="Arial" pitchFamily="34" charset="0"/>
              <a:cs typeface="Arial" pitchFamily="34" charset="0"/>
            </a:endParaRPr>
          </a:p>
        </p:txBody>
      </p:sp>
      <p:cxnSp>
        <p:nvCxnSpPr>
          <p:cNvPr id="16" name="Straight Connector 15"/>
          <p:cNvCxnSpPr>
            <a:endCxn id="26" idx="3"/>
          </p:cNvCxnSpPr>
          <p:nvPr/>
        </p:nvCxnSpPr>
        <p:spPr>
          <a:xfrm>
            <a:off x="1219200" y="609600"/>
            <a:ext cx="7410450" cy="16329"/>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304800" y="5867400"/>
            <a:ext cx="533400" cy="369332"/>
          </a:xfrm>
          <a:prstGeom prst="rect">
            <a:avLst/>
          </a:prstGeom>
          <a:noFill/>
        </p:spPr>
        <p:txBody>
          <a:bodyPr wrap="square" rtlCol="0">
            <a:spAutoFit/>
          </a:bodyPr>
          <a:lstStyle/>
          <a:p>
            <a:r>
              <a:rPr lang="en-US" b="1" dirty="0" smtClean="0">
                <a:latin typeface="Times New Roman" pitchFamily="18" charset="0"/>
                <a:cs typeface="Times New Roman" pitchFamily="18" charset="0"/>
              </a:rPr>
              <a:t>6</a:t>
            </a:r>
          </a:p>
        </p:txBody>
      </p:sp>
      <p:pic>
        <p:nvPicPr>
          <p:cNvPr id="26" name="Picture 8" descr="http://www.f22-raptor.com/media/gallery/lr/21.jpg"/>
          <p:cNvPicPr>
            <a:picLocks noChangeAspect="1" noChangeArrowheads="1"/>
          </p:cNvPicPr>
          <p:nvPr/>
        </p:nvPicPr>
        <p:blipFill>
          <a:blip r:embed="rId3"/>
          <a:srcRect l="14222" t="22857" r="11111" b="22286"/>
          <a:stretch>
            <a:fillRect/>
          </a:stretch>
        </p:blipFill>
        <p:spPr bwMode="auto">
          <a:xfrm>
            <a:off x="7620000" y="337457"/>
            <a:ext cx="1009650" cy="576943"/>
          </a:xfrm>
          <a:prstGeom prst="rect">
            <a:avLst/>
          </a:prstGeom>
          <a:noFill/>
        </p:spPr>
      </p:pic>
      <p:pic>
        <p:nvPicPr>
          <p:cNvPr id="28" name="Picture 5" descr="http://www.sacscoc.org/_images/buildout_header.jpg"/>
          <p:cNvPicPr>
            <a:picLocks noChangeAspect="1" noChangeArrowheads="1"/>
          </p:cNvPicPr>
          <p:nvPr/>
        </p:nvPicPr>
        <p:blipFill>
          <a:blip r:embed="rId4"/>
          <a:srcRect r="30256"/>
          <a:stretch>
            <a:fillRect/>
          </a:stretch>
        </p:blipFill>
        <p:spPr bwMode="auto">
          <a:xfrm>
            <a:off x="1066800" y="228600"/>
            <a:ext cx="2514600" cy="685800"/>
          </a:xfrm>
          <a:prstGeom prst="rect">
            <a:avLst/>
          </a:prstGeom>
          <a:noFill/>
        </p:spPr>
      </p:pic>
      <p:sp>
        <p:nvSpPr>
          <p:cNvPr id="30" name="TextBox 29"/>
          <p:cNvSpPr txBox="1"/>
          <p:nvPr/>
        </p:nvSpPr>
        <p:spPr>
          <a:xfrm>
            <a:off x="1066800" y="1066800"/>
            <a:ext cx="7543800" cy="5262979"/>
          </a:xfrm>
          <a:prstGeom prst="rect">
            <a:avLst/>
          </a:prstGeom>
          <a:noFill/>
        </p:spPr>
        <p:txBody>
          <a:bodyPr wrap="square" rtlCol="0">
            <a:spAutoFit/>
          </a:bodyPr>
          <a:lstStyle/>
          <a:p>
            <a:r>
              <a:rPr lang="en-US" sz="2400" dirty="0" smtClean="0"/>
              <a:t>2008 – 2009 Proration of 9% (+/- an additional percentage)</a:t>
            </a:r>
          </a:p>
          <a:p>
            <a:endParaRPr lang="en-US" sz="2400" dirty="0" smtClean="0"/>
          </a:p>
          <a:p>
            <a:r>
              <a:rPr lang="en-US" sz="2400" dirty="0" smtClean="0"/>
              <a:t>2009 – 2010: 	Potential Shortfall from 2009:</a:t>
            </a:r>
          </a:p>
          <a:p>
            <a:r>
              <a:rPr lang="en-US" sz="2400" dirty="0" smtClean="0"/>
              <a:t>	Between $700 Million and $1 Billion</a:t>
            </a:r>
          </a:p>
          <a:p>
            <a:r>
              <a:rPr lang="en-US" sz="2400" dirty="0" smtClean="0"/>
              <a:t>	</a:t>
            </a:r>
            <a:r>
              <a:rPr lang="en-US" sz="1600" dirty="0" smtClean="0"/>
              <a:t>(Alabama School Journal, January 19, 2009)</a:t>
            </a:r>
          </a:p>
          <a:p>
            <a:endParaRPr lang="en-US" sz="2400" dirty="0" smtClean="0"/>
          </a:p>
          <a:p>
            <a:r>
              <a:rPr lang="en-US" sz="2400" dirty="0" smtClean="0"/>
              <a:t>Student enrollment = institutional funds</a:t>
            </a:r>
          </a:p>
          <a:p>
            <a:endParaRPr lang="en-US" sz="2400" dirty="0" smtClean="0"/>
          </a:p>
          <a:p>
            <a:r>
              <a:rPr lang="en-US" sz="2400" dirty="0" smtClean="0"/>
              <a:t>Increased enrollment = increased funds </a:t>
            </a:r>
          </a:p>
          <a:p>
            <a:r>
              <a:rPr lang="en-US" dirty="0" smtClean="0"/>
              <a:t>6% for 5 years assuming a student body of 1500 would be </a:t>
            </a:r>
            <a:r>
              <a:rPr lang="en-US" dirty="0" smtClean="0">
                <a:sym typeface="Wingdings" pitchFamily="2" charset="2"/>
              </a:rPr>
              <a:t> </a:t>
            </a:r>
            <a:r>
              <a:rPr lang="en-US" b="1" dirty="0" smtClean="0">
                <a:solidFill>
                  <a:srgbClr val="C00000"/>
                </a:solidFill>
                <a:sym typeface="Wingdings" pitchFamily="2" charset="2"/>
              </a:rPr>
              <a:t>2007 Students</a:t>
            </a:r>
            <a:endParaRPr lang="en-US" b="1" dirty="0" smtClean="0">
              <a:solidFill>
                <a:srgbClr val="C00000"/>
              </a:solidFill>
            </a:endParaRPr>
          </a:p>
          <a:p>
            <a:endParaRPr lang="en-US" sz="2400" dirty="0" smtClean="0"/>
          </a:p>
          <a:p>
            <a:r>
              <a:rPr lang="en-US" sz="2400" dirty="0" smtClean="0"/>
              <a:t>SACS-COC = “</a:t>
            </a:r>
            <a:r>
              <a:rPr lang="en-US" sz="2400" dirty="0" err="1" smtClean="0"/>
              <a:t>recruitable</a:t>
            </a:r>
            <a:r>
              <a:rPr lang="en-US" sz="2400" dirty="0" smtClean="0"/>
              <a:t> transferability”</a:t>
            </a:r>
          </a:p>
          <a:p>
            <a:endParaRPr lang="en-US" sz="2400" dirty="0" smtClean="0"/>
          </a:p>
          <a:p>
            <a:r>
              <a:rPr lang="en-US" sz="2400" dirty="0" smtClean="0"/>
              <a:t>“</a:t>
            </a:r>
            <a:r>
              <a:rPr lang="en-US" sz="2400" dirty="0" err="1" smtClean="0"/>
              <a:t>Recruitable</a:t>
            </a:r>
            <a:r>
              <a:rPr lang="en-US" sz="2400" dirty="0" smtClean="0"/>
              <a:t> transferability” = potential students</a:t>
            </a:r>
            <a:endParaRPr lang="en-US" sz="2400" dirty="0"/>
          </a:p>
        </p:txBody>
      </p:sp>
      <p:sp>
        <p:nvSpPr>
          <p:cNvPr id="31" name="Chevron 30"/>
          <p:cNvSpPr/>
          <p:nvPr/>
        </p:nvSpPr>
        <p:spPr>
          <a:xfrm>
            <a:off x="1828800" y="2286000"/>
            <a:ext cx="228600" cy="22860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61" name="Rectangle 13"/>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3" name="TextBox 12"/>
          <p:cNvSpPr txBox="1"/>
          <p:nvPr/>
        </p:nvSpPr>
        <p:spPr>
          <a:xfrm>
            <a:off x="1066800" y="228600"/>
            <a:ext cx="7543800" cy="461665"/>
          </a:xfrm>
          <a:prstGeom prst="rect">
            <a:avLst/>
          </a:prstGeom>
          <a:noFill/>
        </p:spPr>
        <p:txBody>
          <a:bodyPr wrap="square" rtlCol="0">
            <a:spAutoFit/>
          </a:bodyPr>
          <a:lstStyle/>
          <a:p>
            <a:pPr algn="ctr"/>
            <a:r>
              <a:rPr lang="en-US" sz="2400" b="1" i="1" dirty="0" smtClean="0">
                <a:solidFill>
                  <a:schemeClr val="accent3"/>
                </a:solidFill>
                <a:latin typeface="Arial" pitchFamily="34" charset="0"/>
                <a:cs typeface="Arial" pitchFamily="34" charset="0"/>
              </a:rPr>
              <a:t>How do we achieve “</a:t>
            </a:r>
            <a:r>
              <a:rPr lang="en-US" sz="2400" b="1" i="1" dirty="0" err="1" smtClean="0">
                <a:solidFill>
                  <a:schemeClr val="accent3"/>
                </a:solidFill>
                <a:latin typeface="Arial" pitchFamily="34" charset="0"/>
                <a:cs typeface="Arial" pitchFamily="34" charset="0"/>
              </a:rPr>
              <a:t>recruitable</a:t>
            </a:r>
            <a:r>
              <a:rPr lang="en-US" sz="2400" b="1" i="1" dirty="0" smtClean="0">
                <a:solidFill>
                  <a:schemeClr val="accent3"/>
                </a:solidFill>
                <a:latin typeface="Arial" pitchFamily="34" charset="0"/>
                <a:cs typeface="Arial" pitchFamily="34" charset="0"/>
              </a:rPr>
              <a:t> transferability”… </a:t>
            </a:r>
            <a:endParaRPr lang="en-US" b="1" i="1" dirty="0">
              <a:solidFill>
                <a:schemeClr val="accent3"/>
              </a:solidFill>
              <a:latin typeface="Arial" pitchFamily="34" charset="0"/>
              <a:cs typeface="Arial" pitchFamily="34" charset="0"/>
            </a:endParaRPr>
          </a:p>
        </p:txBody>
      </p:sp>
      <p:sp>
        <p:nvSpPr>
          <p:cNvPr id="9" name="TextBox 8"/>
          <p:cNvSpPr txBox="1"/>
          <p:nvPr/>
        </p:nvSpPr>
        <p:spPr>
          <a:xfrm>
            <a:off x="381000" y="5867400"/>
            <a:ext cx="457200" cy="369332"/>
          </a:xfrm>
          <a:prstGeom prst="rect">
            <a:avLst/>
          </a:prstGeom>
          <a:noFill/>
        </p:spPr>
        <p:txBody>
          <a:bodyPr wrap="square" rtlCol="0">
            <a:spAutoFit/>
          </a:bodyPr>
          <a:lstStyle/>
          <a:p>
            <a:r>
              <a:rPr lang="en-US" b="1" dirty="0" smtClean="0">
                <a:latin typeface="Times New Roman" pitchFamily="18" charset="0"/>
                <a:cs typeface="Times New Roman" pitchFamily="18" charset="0"/>
              </a:rPr>
              <a:t>7</a:t>
            </a:r>
          </a:p>
        </p:txBody>
      </p:sp>
      <p:pic>
        <p:nvPicPr>
          <p:cNvPr id="20" name="Picture 8" descr="http://www.f22-raptor.com/media/gallery/lr/21.jpg"/>
          <p:cNvPicPr>
            <a:picLocks noChangeAspect="1" noChangeArrowheads="1"/>
          </p:cNvPicPr>
          <p:nvPr/>
        </p:nvPicPr>
        <p:blipFill>
          <a:blip r:embed="rId3"/>
          <a:srcRect l="14222" t="22857" r="11111" b="22286"/>
          <a:stretch>
            <a:fillRect/>
          </a:stretch>
        </p:blipFill>
        <p:spPr bwMode="auto">
          <a:xfrm>
            <a:off x="8077200" y="685800"/>
            <a:ext cx="800100" cy="533400"/>
          </a:xfrm>
          <a:prstGeom prst="rect">
            <a:avLst/>
          </a:prstGeom>
          <a:noFill/>
        </p:spPr>
      </p:pic>
      <p:pic>
        <p:nvPicPr>
          <p:cNvPr id="21" name="Picture 5" descr="http://www.sacscoc.org/_images/buildout_header.jpg"/>
          <p:cNvPicPr>
            <a:picLocks noChangeAspect="1" noChangeArrowheads="1"/>
          </p:cNvPicPr>
          <p:nvPr/>
        </p:nvPicPr>
        <p:blipFill>
          <a:blip r:embed="rId4"/>
          <a:srcRect r="30256"/>
          <a:stretch>
            <a:fillRect/>
          </a:stretch>
        </p:blipFill>
        <p:spPr bwMode="auto">
          <a:xfrm>
            <a:off x="2209800" y="685800"/>
            <a:ext cx="4572000" cy="685800"/>
          </a:xfrm>
          <a:prstGeom prst="rect">
            <a:avLst/>
          </a:prstGeom>
          <a:noFill/>
        </p:spPr>
      </p:pic>
      <p:pic>
        <p:nvPicPr>
          <p:cNvPr id="10" name="Picture 1"/>
          <p:cNvPicPr>
            <a:picLocks noChangeAspect="1" noChangeArrowheads="1"/>
          </p:cNvPicPr>
          <p:nvPr/>
        </p:nvPicPr>
        <p:blipFill>
          <a:blip r:embed="rId5"/>
          <a:srcRect l="34337" t="27953" r="32069" b="6040"/>
          <a:stretch>
            <a:fillRect/>
          </a:stretch>
        </p:blipFill>
        <p:spPr bwMode="auto">
          <a:xfrm>
            <a:off x="3276600" y="1828800"/>
            <a:ext cx="3124200" cy="4343400"/>
          </a:xfrm>
          <a:prstGeom prst="rect">
            <a:avLst/>
          </a:prstGeom>
          <a:noFill/>
          <a:ln w="9525">
            <a:noFill/>
            <a:miter lim="800000"/>
            <a:headEnd/>
            <a:tailEnd/>
          </a:ln>
          <a:effectLst/>
        </p:spPr>
      </p:pic>
      <p:sp>
        <p:nvSpPr>
          <p:cNvPr id="11" name="Rectangle 10"/>
          <p:cNvSpPr/>
          <p:nvPr/>
        </p:nvSpPr>
        <p:spPr>
          <a:xfrm>
            <a:off x="2209800" y="1371600"/>
            <a:ext cx="4572000" cy="369332"/>
          </a:xfrm>
          <a:prstGeom prst="rect">
            <a:avLst/>
          </a:prstGeom>
        </p:spPr>
        <p:txBody>
          <a:bodyPr wrap="square">
            <a:spAutoFit/>
          </a:bodyPr>
          <a:lstStyle/>
          <a:p>
            <a:pPr algn="ctr"/>
            <a:r>
              <a:rPr lang="en-US" dirty="0" smtClean="0"/>
              <a:t>http://www.sacscoc.org/principles.asp</a:t>
            </a:r>
            <a:endParaRPr lang="en-US" dirty="0"/>
          </a:p>
        </p:txBody>
      </p:sp>
      <p:sp>
        <p:nvSpPr>
          <p:cNvPr id="12" name="Rectangle 11"/>
          <p:cNvSpPr/>
          <p:nvPr/>
        </p:nvSpPr>
        <p:spPr>
          <a:xfrm>
            <a:off x="6400800" y="3505200"/>
            <a:ext cx="1295400" cy="646331"/>
          </a:xfrm>
          <a:prstGeom prst="rect">
            <a:avLst/>
          </a:prstGeom>
        </p:spPr>
        <p:txBody>
          <a:bodyPr wrap="square">
            <a:spAutoFit/>
          </a:bodyPr>
          <a:lstStyle/>
          <a:p>
            <a:pPr algn="ctr"/>
            <a:r>
              <a:rPr lang="en-US" dirty="0" smtClean="0"/>
              <a:t>2008 EDITION</a:t>
            </a:r>
            <a:endParaRPr lang="en-US" dirty="0"/>
          </a:p>
        </p:txBody>
      </p:sp>
      <p:sp>
        <p:nvSpPr>
          <p:cNvPr id="14" name="Rectangle 13"/>
          <p:cNvSpPr/>
          <p:nvPr/>
        </p:nvSpPr>
        <p:spPr>
          <a:xfrm>
            <a:off x="1447800" y="2667000"/>
            <a:ext cx="1752600" cy="646331"/>
          </a:xfrm>
          <a:prstGeom prst="rect">
            <a:avLst/>
          </a:prstGeom>
        </p:spPr>
        <p:txBody>
          <a:bodyPr wrap="square">
            <a:spAutoFit/>
          </a:bodyPr>
          <a:lstStyle/>
          <a:p>
            <a:pPr algn="ctr"/>
            <a:r>
              <a:rPr lang="en-US" dirty="0" smtClean="0"/>
              <a:t>Core Requirements</a:t>
            </a:r>
            <a:endParaRPr lang="en-US" dirty="0"/>
          </a:p>
        </p:txBody>
      </p:sp>
      <p:sp>
        <p:nvSpPr>
          <p:cNvPr id="16" name="Rectangle 15"/>
          <p:cNvSpPr/>
          <p:nvPr/>
        </p:nvSpPr>
        <p:spPr>
          <a:xfrm>
            <a:off x="1524000" y="4267200"/>
            <a:ext cx="1752600" cy="646331"/>
          </a:xfrm>
          <a:prstGeom prst="rect">
            <a:avLst/>
          </a:prstGeom>
        </p:spPr>
        <p:txBody>
          <a:bodyPr wrap="square">
            <a:spAutoFit/>
          </a:bodyPr>
          <a:lstStyle/>
          <a:p>
            <a:pPr algn="ctr"/>
            <a:r>
              <a:rPr lang="en-US" dirty="0" smtClean="0"/>
              <a:t>Comprehensive Standards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57" name="Rectangle 9"/>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61" name="Rectangle 13"/>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9" name="TextBox 8"/>
          <p:cNvSpPr txBox="1"/>
          <p:nvPr/>
        </p:nvSpPr>
        <p:spPr>
          <a:xfrm>
            <a:off x="381000" y="5867400"/>
            <a:ext cx="457200" cy="369332"/>
          </a:xfrm>
          <a:prstGeom prst="rect">
            <a:avLst/>
          </a:prstGeom>
          <a:noFill/>
        </p:spPr>
        <p:txBody>
          <a:bodyPr wrap="square" rtlCol="0">
            <a:spAutoFit/>
          </a:bodyPr>
          <a:lstStyle/>
          <a:p>
            <a:r>
              <a:rPr lang="en-US" b="1" dirty="0" smtClean="0">
                <a:latin typeface="Times New Roman" pitchFamily="18" charset="0"/>
                <a:cs typeface="Times New Roman" pitchFamily="18" charset="0"/>
              </a:rPr>
              <a:t>8</a:t>
            </a:r>
          </a:p>
        </p:txBody>
      </p:sp>
      <p:pic>
        <p:nvPicPr>
          <p:cNvPr id="20" name="Picture 8" descr="http://www.f22-raptor.com/media/gallery/lr/21.jpg"/>
          <p:cNvPicPr>
            <a:picLocks noChangeAspect="1" noChangeArrowheads="1"/>
          </p:cNvPicPr>
          <p:nvPr/>
        </p:nvPicPr>
        <p:blipFill>
          <a:blip r:embed="rId3"/>
          <a:srcRect l="14222" t="22857" r="11111" b="22286"/>
          <a:stretch>
            <a:fillRect/>
          </a:stretch>
        </p:blipFill>
        <p:spPr bwMode="auto">
          <a:xfrm>
            <a:off x="7467600" y="762000"/>
            <a:ext cx="1466850" cy="838200"/>
          </a:xfrm>
          <a:prstGeom prst="rect">
            <a:avLst/>
          </a:prstGeom>
          <a:noFill/>
        </p:spPr>
      </p:pic>
      <p:pic>
        <p:nvPicPr>
          <p:cNvPr id="21" name="Picture 5" descr="http://www.sacscoc.org/_images/buildout_header.jpg"/>
          <p:cNvPicPr>
            <a:picLocks noChangeAspect="1" noChangeArrowheads="1"/>
          </p:cNvPicPr>
          <p:nvPr/>
        </p:nvPicPr>
        <p:blipFill>
          <a:blip r:embed="rId4"/>
          <a:srcRect r="30256"/>
          <a:stretch>
            <a:fillRect/>
          </a:stretch>
        </p:blipFill>
        <p:spPr bwMode="auto">
          <a:xfrm>
            <a:off x="381000" y="762000"/>
            <a:ext cx="2514600" cy="685800"/>
          </a:xfrm>
          <a:prstGeom prst="rect">
            <a:avLst/>
          </a:prstGeom>
          <a:noFill/>
        </p:spPr>
      </p:pic>
      <p:sp>
        <p:nvSpPr>
          <p:cNvPr id="24" name="TextBox 23"/>
          <p:cNvSpPr txBox="1"/>
          <p:nvPr/>
        </p:nvSpPr>
        <p:spPr>
          <a:xfrm>
            <a:off x="1066800" y="304800"/>
            <a:ext cx="7543800" cy="830997"/>
          </a:xfrm>
          <a:prstGeom prst="rect">
            <a:avLst/>
          </a:prstGeom>
          <a:noFill/>
        </p:spPr>
        <p:txBody>
          <a:bodyPr wrap="square" rtlCol="0">
            <a:spAutoFit/>
          </a:bodyPr>
          <a:lstStyle/>
          <a:p>
            <a:pPr algn="ctr"/>
            <a:r>
              <a:rPr lang="en-US" sz="2400" b="1" i="1" dirty="0" smtClean="0">
                <a:solidFill>
                  <a:schemeClr val="accent3"/>
                </a:solidFill>
                <a:latin typeface="Arial" pitchFamily="34" charset="0"/>
                <a:cs typeface="Arial" pitchFamily="34" charset="0"/>
              </a:rPr>
              <a:t>First, we meet the Principles of Accreditation,       Core Requirements</a:t>
            </a:r>
            <a:endParaRPr lang="en-US" b="1" i="1" dirty="0">
              <a:solidFill>
                <a:schemeClr val="accent3"/>
              </a:solidFill>
              <a:latin typeface="Arial" pitchFamily="34" charset="0"/>
              <a:cs typeface="Arial" pitchFamily="34" charset="0"/>
            </a:endParaRPr>
          </a:p>
        </p:txBody>
      </p:sp>
      <p:sp>
        <p:nvSpPr>
          <p:cNvPr id="11" name="Rectangle 10"/>
          <p:cNvSpPr/>
          <p:nvPr/>
        </p:nvSpPr>
        <p:spPr>
          <a:xfrm>
            <a:off x="1219200" y="1752600"/>
            <a:ext cx="7696200" cy="2585323"/>
          </a:xfrm>
          <a:prstGeom prst="rect">
            <a:avLst/>
          </a:prstGeom>
        </p:spPr>
        <p:txBody>
          <a:bodyPr wrap="square">
            <a:spAutoFit/>
          </a:bodyPr>
          <a:lstStyle/>
          <a:p>
            <a:r>
              <a:rPr lang="en-US" dirty="0" smtClean="0"/>
              <a:t>Core Requirements are basic, broad-based, foundational requirements that an institution must meet to be accredited with the Commission on Colleges. They </a:t>
            </a:r>
            <a:r>
              <a:rPr lang="en-US" b="1" u="sng" dirty="0" smtClean="0"/>
              <a:t>establish a threshold </a:t>
            </a:r>
            <a:r>
              <a:rPr lang="en-US" dirty="0" smtClean="0"/>
              <a:t>of development required of an institution seeking initial or continued accreditation by the Commission and reflect the Commission’s </a:t>
            </a:r>
            <a:r>
              <a:rPr lang="en-US" b="1" u="sng" dirty="0" smtClean="0"/>
              <a:t>basic expectations of candidate and member institutions</a:t>
            </a:r>
            <a:r>
              <a:rPr lang="en-US" dirty="0" smtClean="0"/>
              <a:t>. Compliance with the Core Requirements is not sufficient to warrant accreditation or reaffirmation of accreditation.  Accredited institutions must also demonstrate compliance with the </a:t>
            </a:r>
            <a:r>
              <a:rPr lang="en-US" sz="1600" b="1" dirty="0" smtClean="0"/>
              <a:t>Comprehensive Standards </a:t>
            </a:r>
            <a:r>
              <a:rPr lang="en-US" dirty="0" smtClean="0"/>
              <a:t>and the Federal Requirements of the </a:t>
            </a:r>
            <a:r>
              <a:rPr lang="en-US" i="1" dirty="0" smtClean="0"/>
              <a:t>Principles, and with the policies of the Commission.  </a:t>
            </a:r>
            <a:r>
              <a:rPr lang="en-US" b="1" i="1" dirty="0" smtClean="0">
                <a:solidFill>
                  <a:srgbClr val="C00000"/>
                </a:solidFill>
              </a:rPr>
              <a:t>Examples….</a:t>
            </a:r>
            <a:endParaRPr lang="en-US" b="1" dirty="0">
              <a:solidFill>
                <a:srgbClr val="C00000"/>
              </a:solidFill>
            </a:endParaRPr>
          </a:p>
        </p:txBody>
      </p:sp>
      <p:sp>
        <p:nvSpPr>
          <p:cNvPr id="12" name="Rectangle 11"/>
          <p:cNvSpPr/>
          <p:nvPr/>
        </p:nvSpPr>
        <p:spPr>
          <a:xfrm>
            <a:off x="1447800" y="4495800"/>
            <a:ext cx="7315200" cy="2031325"/>
          </a:xfrm>
          <a:prstGeom prst="rect">
            <a:avLst/>
          </a:prstGeom>
        </p:spPr>
        <p:txBody>
          <a:bodyPr wrap="square">
            <a:spAutoFit/>
          </a:bodyPr>
          <a:lstStyle/>
          <a:p>
            <a:pPr algn="just"/>
            <a:r>
              <a:rPr lang="en-US" dirty="0" smtClean="0"/>
              <a:t>2.1 The institution has degree-granting authority from the appropriate government agency or agencies. (Degree-granting Authority)</a:t>
            </a:r>
          </a:p>
          <a:p>
            <a:pPr algn="just"/>
            <a:endParaRPr lang="en-US" dirty="0" smtClean="0"/>
          </a:p>
          <a:p>
            <a:pPr algn="just"/>
            <a:r>
              <a:rPr lang="en-US" dirty="0" smtClean="0"/>
              <a:t>2.4 The institution has a clearly defined, comprehensive, and published mission statement that is specific to the institution and appropriate for higher education. The mission addresses teaching and learning and, where applicable, research and public service. (Institutional Mission Statement)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61" name="Rectangle 13"/>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9" name="TextBox 8"/>
          <p:cNvSpPr txBox="1"/>
          <p:nvPr/>
        </p:nvSpPr>
        <p:spPr>
          <a:xfrm>
            <a:off x="381000" y="5867400"/>
            <a:ext cx="457200" cy="369332"/>
          </a:xfrm>
          <a:prstGeom prst="rect">
            <a:avLst/>
          </a:prstGeom>
          <a:noFill/>
        </p:spPr>
        <p:txBody>
          <a:bodyPr wrap="square" rtlCol="0">
            <a:spAutoFit/>
          </a:bodyPr>
          <a:lstStyle/>
          <a:p>
            <a:r>
              <a:rPr lang="en-US" b="1" dirty="0" smtClean="0">
                <a:latin typeface="Times New Roman" pitchFamily="18" charset="0"/>
                <a:cs typeface="Times New Roman" pitchFamily="18" charset="0"/>
              </a:rPr>
              <a:t>9</a:t>
            </a:r>
          </a:p>
        </p:txBody>
      </p:sp>
      <p:pic>
        <p:nvPicPr>
          <p:cNvPr id="20" name="Picture 8" descr="http://www.f22-raptor.com/media/gallery/lr/21.jpg"/>
          <p:cNvPicPr>
            <a:picLocks noChangeAspect="1" noChangeArrowheads="1"/>
          </p:cNvPicPr>
          <p:nvPr/>
        </p:nvPicPr>
        <p:blipFill>
          <a:blip r:embed="rId3"/>
          <a:srcRect l="14222" t="22857" r="11111" b="22286"/>
          <a:stretch>
            <a:fillRect/>
          </a:stretch>
        </p:blipFill>
        <p:spPr bwMode="auto">
          <a:xfrm>
            <a:off x="7391400" y="152400"/>
            <a:ext cx="1333500" cy="609600"/>
          </a:xfrm>
          <a:prstGeom prst="rect">
            <a:avLst/>
          </a:prstGeom>
          <a:noFill/>
        </p:spPr>
      </p:pic>
      <p:pic>
        <p:nvPicPr>
          <p:cNvPr id="21" name="Picture 5" descr="http://www.sacscoc.org/_images/buildout_header.jpg"/>
          <p:cNvPicPr>
            <a:picLocks noChangeAspect="1" noChangeArrowheads="1"/>
          </p:cNvPicPr>
          <p:nvPr/>
        </p:nvPicPr>
        <p:blipFill>
          <a:blip r:embed="rId4" cstate="print"/>
          <a:srcRect r="30256"/>
          <a:stretch>
            <a:fillRect/>
          </a:stretch>
        </p:blipFill>
        <p:spPr bwMode="auto">
          <a:xfrm>
            <a:off x="1066800" y="228600"/>
            <a:ext cx="1219200" cy="457200"/>
          </a:xfrm>
          <a:prstGeom prst="rect">
            <a:avLst/>
          </a:prstGeom>
          <a:noFill/>
        </p:spPr>
      </p:pic>
      <p:sp>
        <p:nvSpPr>
          <p:cNvPr id="24" name="TextBox 23"/>
          <p:cNvSpPr txBox="1"/>
          <p:nvPr/>
        </p:nvSpPr>
        <p:spPr>
          <a:xfrm>
            <a:off x="1066800" y="228600"/>
            <a:ext cx="7543800" cy="369332"/>
          </a:xfrm>
          <a:prstGeom prst="rect">
            <a:avLst/>
          </a:prstGeom>
          <a:noFill/>
        </p:spPr>
        <p:txBody>
          <a:bodyPr wrap="square" rtlCol="0">
            <a:spAutoFit/>
          </a:bodyPr>
          <a:lstStyle/>
          <a:p>
            <a:pPr algn="ctr"/>
            <a:r>
              <a:rPr lang="en-US" b="1" i="1" dirty="0" smtClean="0">
                <a:solidFill>
                  <a:schemeClr val="accent3"/>
                </a:solidFill>
                <a:latin typeface="Arial" pitchFamily="34" charset="0"/>
                <a:cs typeface="Arial" pitchFamily="34" charset="0"/>
              </a:rPr>
              <a:t>What are the core requirements?</a:t>
            </a:r>
            <a:endParaRPr lang="en-US" b="1" i="1" dirty="0">
              <a:solidFill>
                <a:schemeClr val="accent3"/>
              </a:solidFill>
              <a:latin typeface="Arial" pitchFamily="34" charset="0"/>
              <a:cs typeface="Arial" pitchFamily="34" charset="0"/>
            </a:endParaRPr>
          </a:p>
        </p:txBody>
      </p:sp>
      <p:sp>
        <p:nvSpPr>
          <p:cNvPr id="205827"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graphicFrame>
        <p:nvGraphicFramePr>
          <p:cNvPr id="22" name="Table 21"/>
          <p:cNvGraphicFramePr>
            <a:graphicFrameLocks noGrp="1"/>
          </p:cNvGraphicFramePr>
          <p:nvPr/>
        </p:nvGraphicFramePr>
        <p:xfrm>
          <a:off x="2362200" y="685800"/>
          <a:ext cx="4800600" cy="5228735"/>
        </p:xfrm>
        <a:graphic>
          <a:graphicData uri="http://schemas.openxmlformats.org/drawingml/2006/table">
            <a:tbl>
              <a:tblPr/>
              <a:tblGrid>
                <a:gridCol w="4800600"/>
              </a:tblGrid>
              <a:tr h="197963">
                <a:tc>
                  <a:txBody>
                    <a:bodyPr/>
                    <a:lstStyle/>
                    <a:p>
                      <a:pPr marL="0" marR="0">
                        <a:spcBef>
                          <a:spcPts val="0"/>
                        </a:spcBef>
                        <a:spcAft>
                          <a:spcPts val="0"/>
                        </a:spcAft>
                      </a:pPr>
                      <a:r>
                        <a:rPr lang="en-US" sz="1000" b="1" dirty="0">
                          <a:latin typeface="Times New Roman"/>
                          <a:ea typeface="Times New Roman"/>
                        </a:rPr>
                        <a:t>www.sacscoc.org</a:t>
                      </a:r>
                      <a:endParaRPr lang="en-US" sz="800" dirty="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r>
                        <a:rPr lang="en-US" sz="1000">
                          <a:latin typeface="Times New Roman"/>
                          <a:ea typeface="Times New Roman"/>
                        </a:rPr>
                        <a:t>Core Requirement One – </a:t>
                      </a:r>
                      <a:r>
                        <a:rPr lang="en-US" sz="1000" b="1">
                          <a:latin typeface="Times New Roman"/>
                          <a:ea typeface="Times New Roman"/>
                        </a:rPr>
                        <a:t>Degree Granting Authority</a:t>
                      </a:r>
                      <a:endParaRPr lang="en-US" sz="80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r>
                        <a:rPr lang="en-US" sz="1000">
                          <a:latin typeface="Times New Roman"/>
                          <a:ea typeface="Times New Roman"/>
                        </a:rPr>
                        <a:t>Core Requirement Two – </a:t>
                      </a:r>
                      <a:r>
                        <a:rPr lang="en-US" sz="1000" b="1">
                          <a:latin typeface="Times New Roman"/>
                          <a:ea typeface="Times New Roman"/>
                        </a:rPr>
                        <a:t>Governing Board</a:t>
                      </a:r>
                      <a:endParaRPr lang="en-US" sz="80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r>
                        <a:rPr lang="en-US" sz="1000">
                          <a:latin typeface="Times New Roman"/>
                          <a:ea typeface="Times New Roman"/>
                        </a:rPr>
                        <a:t>Core Requirement Three – </a:t>
                      </a:r>
                      <a:r>
                        <a:rPr lang="en-US" sz="1000" b="1">
                          <a:latin typeface="Times New Roman"/>
                          <a:ea typeface="Times New Roman"/>
                        </a:rPr>
                        <a:t>Chief Executive Officer</a:t>
                      </a:r>
                      <a:endParaRPr lang="en-US" sz="80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r>
                        <a:rPr lang="en-US" sz="1000" dirty="0">
                          <a:latin typeface="Times New Roman"/>
                          <a:ea typeface="Times New Roman"/>
                        </a:rPr>
                        <a:t>Core Requirement Four – </a:t>
                      </a:r>
                      <a:r>
                        <a:rPr lang="en-US" sz="1000" b="1" dirty="0" smtClean="0">
                          <a:latin typeface="Times New Roman"/>
                          <a:ea typeface="Times New Roman"/>
                        </a:rPr>
                        <a:t>Institutional</a:t>
                      </a:r>
                      <a:r>
                        <a:rPr lang="en-US" sz="1000" b="1" baseline="0" dirty="0" smtClean="0">
                          <a:latin typeface="Times New Roman"/>
                          <a:ea typeface="Times New Roman"/>
                        </a:rPr>
                        <a:t> Mission</a:t>
                      </a:r>
                      <a:endParaRPr lang="en-US" sz="800" dirty="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9385">
                <a:tc>
                  <a:txBody>
                    <a:bodyPr/>
                    <a:lstStyle/>
                    <a:p>
                      <a:pPr marL="0" marR="0">
                        <a:spcBef>
                          <a:spcPts val="0"/>
                        </a:spcBef>
                        <a:spcAft>
                          <a:spcPts val="0"/>
                        </a:spcAft>
                      </a:pPr>
                      <a:r>
                        <a:rPr lang="en-US" sz="1000" dirty="0">
                          <a:latin typeface="Times New Roman"/>
                          <a:ea typeface="Times New Roman"/>
                        </a:rPr>
                        <a:t>Core Requirement Five – </a:t>
                      </a:r>
                      <a:r>
                        <a:rPr lang="en-US" sz="1000" b="1" dirty="0">
                          <a:latin typeface="Times New Roman"/>
                          <a:ea typeface="Times New Roman"/>
                        </a:rPr>
                        <a:t>Research-Based Planning and </a:t>
                      </a:r>
                      <a:r>
                        <a:rPr lang="en-US" sz="1000" b="1" dirty="0" smtClean="0">
                          <a:latin typeface="Times New Roman"/>
                          <a:ea typeface="Times New Roman"/>
                        </a:rPr>
                        <a:t>Evaluation: Institutional Effectiveness</a:t>
                      </a:r>
                      <a:endParaRPr lang="en-US" sz="800" dirty="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r>
                        <a:rPr lang="en-US" sz="1000" dirty="0">
                          <a:latin typeface="Times New Roman"/>
                          <a:ea typeface="Times New Roman"/>
                        </a:rPr>
                        <a:t>Core Requirement Six – </a:t>
                      </a:r>
                      <a:r>
                        <a:rPr lang="en-US" sz="1000" b="1" dirty="0" smtClean="0">
                          <a:latin typeface="Times New Roman"/>
                          <a:ea typeface="Times New Roman"/>
                        </a:rPr>
                        <a:t>Continuous Operations</a:t>
                      </a:r>
                      <a:endParaRPr lang="en-US" sz="800" dirty="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8749">
                <a:tc>
                  <a:txBody>
                    <a:bodyPr/>
                    <a:lstStyle/>
                    <a:p>
                      <a:pPr marL="0" marR="0">
                        <a:spcBef>
                          <a:spcPts val="0"/>
                        </a:spcBef>
                        <a:spcAft>
                          <a:spcPts val="0"/>
                        </a:spcAft>
                      </a:pPr>
                      <a:r>
                        <a:rPr lang="en-US" sz="1000" dirty="0">
                          <a:latin typeface="Times New Roman"/>
                          <a:ea typeface="Times New Roman"/>
                        </a:rPr>
                        <a:t>Core Requirement Seven – </a:t>
                      </a:r>
                      <a:r>
                        <a:rPr lang="en-US" sz="1000" b="1" dirty="0">
                          <a:latin typeface="Times New Roman"/>
                          <a:ea typeface="Times New Roman"/>
                        </a:rPr>
                        <a:t>Degree Programs:  </a:t>
                      </a:r>
                      <a:r>
                        <a:rPr lang="en-US" sz="1000" dirty="0">
                          <a:latin typeface="Times New Roman"/>
                          <a:ea typeface="Times New Roman"/>
                        </a:rPr>
                        <a:t>(a) 60 semester hours (b) Coherent course of study (c) Substantial and appropriate gen </a:t>
                      </a:r>
                      <a:r>
                        <a:rPr lang="en-US" sz="1000" dirty="0" err="1">
                          <a:latin typeface="Times New Roman"/>
                          <a:ea typeface="Times New Roman"/>
                        </a:rPr>
                        <a:t>ed</a:t>
                      </a:r>
                      <a:r>
                        <a:rPr lang="en-US" sz="1000" dirty="0">
                          <a:latin typeface="Times New Roman"/>
                          <a:ea typeface="Times New Roman"/>
                        </a:rPr>
                        <a:t> component (d) Breadth of knowledge from gen </a:t>
                      </a:r>
                      <a:r>
                        <a:rPr lang="en-US" sz="1000" dirty="0" err="1">
                          <a:latin typeface="Times New Roman"/>
                          <a:ea typeface="Times New Roman"/>
                        </a:rPr>
                        <a:t>ed</a:t>
                      </a:r>
                      <a:r>
                        <a:rPr lang="en-US" sz="1000" dirty="0">
                          <a:latin typeface="Times New Roman"/>
                          <a:ea typeface="Times New Roman"/>
                        </a:rPr>
                        <a:t> (e) Coherent rationale for gen </a:t>
                      </a:r>
                      <a:r>
                        <a:rPr lang="en-US" sz="1000" dirty="0" err="1">
                          <a:latin typeface="Times New Roman"/>
                          <a:ea typeface="Times New Roman"/>
                        </a:rPr>
                        <a:t>ed</a:t>
                      </a:r>
                      <a:r>
                        <a:rPr lang="en-US" sz="1000" dirty="0">
                          <a:latin typeface="Times New Roman"/>
                          <a:ea typeface="Times New Roman"/>
                        </a:rPr>
                        <a:t> (f) Instruction of other institutions</a:t>
                      </a:r>
                      <a:endParaRPr lang="en-US" sz="800" dirty="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r>
                        <a:rPr lang="en-US" sz="1000">
                          <a:latin typeface="Times New Roman"/>
                          <a:ea typeface="Times New Roman"/>
                        </a:rPr>
                        <a:t>Core Requirement Eight - </a:t>
                      </a:r>
                      <a:r>
                        <a:rPr lang="en-US" sz="1000" b="1">
                          <a:latin typeface="Times New Roman"/>
                          <a:ea typeface="Times New Roman"/>
                        </a:rPr>
                        <a:t>Faculty</a:t>
                      </a:r>
                      <a:endParaRPr lang="en-US" sz="80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r>
                        <a:rPr lang="en-US" sz="1000">
                          <a:latin typeface="Times New Roman"/>
                          <a:ea typeface="Times New Roman"/>
                        </a:rPr>
                        <a:t>Core Requirement Nine – </a:t>
                      </a:r>
                      <a:r>
                        <a:rPr lang="en-US" sz="1000" b="1">
                          <a:latin typeface="Times New Roman"/>
                          <a:ea typeface="Times New Roman"/>
                        </a:rPr>
                        <a:t>Library Resources</a:t>
                      </a:r>
                      <a:endParaRPr lang="en-US" sz="80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r>
                        <a:rPr lang="en-US" sz="1000" dirty="0">
                          <a:latin typeface="Times New Roman"/>
                          <a:ea typeface="Times New Roman"/>
                        </a:rPr>
                        <a:t>Core Requirement Ten – </a:t>
                      </a:r>
                      <a:r>
                        <a:rPr lang="en-US" sz="1000" b="1" dirty="0">
                          <a:latin typeface="Times New Roman"/>
                          <a:ea typeface="Times New Roman"/>
                        </a:rPr>
                        <a:t>Student </a:t>
                      </a:r>
                      <a:r>
                        <a:rPr lang="en-US" sz="1000" b="1" dirty="0" smtClean="0">
                          <a:latin typeface="Times New Roman"/>
                          <a:ea typeface="Times New Roman"/>
                        </a:rPr>
                        <a:t>Support Services</a:t>
                      </a:r>
                      <a:endParaRPr lang="en-US" sz="800" dirty="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r>
                        <a:rPr lang="en-US" sz="1000">
                          <a:latin typeface="Times New Roman"/>
                          <a:ea typeface="Times New Roman"/>
                        </a:rPr>
                        <a:t>Core Requirement Eleven – </a:t>
                      </a:r>
                      <a:r>
                        <a:rPr lang="en-US" sz="1000" b="1">
                          <a:latin typeface="Times New Roman"/>
                          <a:ea typeface="Times New Roman"/>
                        </a:rPr>
                        <a:t>Sound Financial Base</a:t>
                      </a:r>
                      <a:endParaRPr lang="en-US" sz="80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r>
                        <a:rPr lang="en-US" sz="1000" b="1">
                          <a:latin typeface="Times New Roman"/>
                          <a:ea typeface="Times New Roman"/>
                        </a:rPr>
                        <a:t>Faculty Credentials</a:t>
                      </a:r>
                      <a:endParaRPr lang="en-US" sz="80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r>
                        <a:rPr lang="en-US" sz="1000" b="1">
                          <a:latin typeface="Times New Roman"/>
                          <a:ea typeface="Times New Roman"/>
                        </a:rPr>
                        <a:t>Gen Ed Competencies</a:t>
                      </a:r>
                      <a:endParaRPr lang="en-US" sz="80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r>
                        <a:rPr lang="en-US" sz="1000" b="1">
                          <a:latin typeface="Times New Roman"/>
                          <a:ea typeface="Times New Roman"/>
                        </a:rPr>
                        <a:t>Programmatic Student Learning Outcomes</a:t>
                      </a:r>
                      <a:endParaRPr lang="en-US" sz="80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endParaRPr lang="en-US" sz="100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r>
                        <a:rPr lang="en-US" sz="1000" b="1" i="1">
                          <a:latin typeface="Times New Roman"/>
                          <a:ea typeface="Times New Roman"/>
                        </a:rPr>
                        <a:t>Federal Regs</a:t>
                      </a:r>
                      <a:endParaRPr lang="en-US" sz="80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r>
                        <a:rPr lang="en-US" sz="1000">
                          <a:latin typeface="Times New Roman"/>
                          <a:ea typeface="Times New Roman"/>
                        </a:rPr>
                        <a:t>4.1 – Course completion, licensure, job placement</a:t>
                      </a:r>
                      <a:endParaRPr lang="en-US" sz="80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r>
                        <a:rPr lang="en-US" sz="1000">
                          <a:latin typeface="Times New Roman"/>
                          <a:ea typeface="Times New Roman"/>
                        </a:rPr>
                        <a:t>4.2 – Curriculum related to purpose and goals</a:t>
                      </a:r>
                      <a:endParaRPr lang="en-US" sz="80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r>
                        <a:rPr lang="en-US" sz="1000">
                          <a:latin typeface="Times New Roman"/>
                          <a:ea typeface="Times New Roman"/>
                        </a:rPr>
                        <a:t>4.3 – Calendar, grading policies, refund policies</a:t>
                      </a:r>
                      <a:endParaRPr lang="en-US" sz="80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r>
                        <a:rPr lang="en-US" sz="1000">
                          <a:latin typeface="Times New Roman"/>
                          <a:ea typeface="Times New Roman"/>
                        </a:rPr>
                        <a:t>4.4 – Program length</a:t>
                      </a:r>
                      <a:endParaRPr lang="en-US" sz="80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r>
                        <a:rPr lang="en-US" sz="1000">
                          <a:latin typeface="Times New Roman"/>
                          <a:ea typeface="Times New Roman"/>
                        </a:rPr>
                        <a:t>4.5 – Student complaints</a:t>
                      </a:r>
                      <a:endParaRPr lang="en-US" sz="80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r>
                        <a:rPr lang="en-US" sz="1000">
                          <a:latin typeface="Times New Roman"/>
                          <a:ea typeface="Times New Roman"/>
                        </a:rPr>
                        <a:t>4.6 – Recruitment materials</a:t>
                      </a:r>
                      <a:endParaRPr lang="en-US" sz="80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7963">
                <a:tc>
                  <a:txBody>
                    <a:bodyPr/>
                    <a:lstStyle/>
                    <a:p>
                      <a:pPr marL="0" marR="0">
                        <a:spcBef>
                          <a:spcPts val="0"/>
                        </a:spcBef>
                        <a:spcAft>
                          <a:spcPts val="0"/>
                        </a:spcAft>
                      </a:pPr>
                      <a:r>
                        <a:rPr lang="en-US" sz="1000" dirty="0">
                          <a:latin typeface="Times New Roman"/>
                          <a:ea typeface="Times New Roman"/>
                        </a:rPr>
                        <a:t>4.7 – Title IV</a:t>
                      </a:r>
                      <a:endParaRPr lang="en-US" sz="800" dirty="0">
                        <a:latin typeface="Times New Roman"/>
                        <a:ea typeface="Times New Roman"/>
                      </a:endParaRPr>
                    </a:p>
                  </a:txBody>
                  <a:tcPr marL="46653" marR="466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0582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_rels/theme4.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4.xml><?xml version="1.0" encoding="utf-8"?>
<a:theme xmlns:a="http://schemas.openxmlformats.org/drawingml/2006/main" name="1_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10116</TotalTime>
  <Words>1155</Words>
  <Application>Microsoft Office PowerPoint</Application>
  <PresentationFormat>On-screen Show (4:3)</PresentationFormat>
  <Paragraphs>178</Paragraphs>
  <Slides>14</Slides>
  <Notes>14</Notes>
  <HiddenSlides>0</HiddenSlides>
  <MMClips>0</MMClips>
  <ScaleCrop>false</ScaleCrop>
  <HeadingPairs>
    <vt:vector size="4" baseType="variant">
      <vt:variant>
        <vt:lpstr>Theme</vt:lpstr>
      </vt:variant>
      <vt:variant>
        <vt:i4>4</vt:i4>
      </vt:variant>
      <vt:variant>
        <vt:lpstr>Slide Titles</vt:lpstr>
      </vt:variant>
      <vt:variant>
        <vt:i4>14</vt:i4>
      </vt:variant>
    </vt:vector>
  </HeadingPairs>
  <TitlesOfParts>
    <vt:vector size="18" baseType="lpstr">
      <vt:lpstr>Concourse</vt:lpstr>
      <vt:lpstr>Equity</vt:lpstr>
      <vt:lpstr>Solstice</vt:lpstr>
      <vt:lpstr>1_Solstice</vt:lpstr>
      <vt:lpstr>The Naval Aviator Flyby Ken Scott, Ed.D.</vt:lpstr>
      <vt:lpstr>Slide 2</vt:lpstr>
      <vt:lpstr>Slide 3</vt:lpstr>
      <vt:lpstr>Slide 4</vt:lpstr>
      <vt:lpstr>With the vast discussion on accreditation issues, accrediting agencies, student success, and accountability… what does it mean to TrenholmTech?</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Factors of Institutional Practice Impacting Student Success in the Community College as Perceived by Students and Faculty: Academic Preparation, Work Ethics and Institutional Support</dc:title>
  <dc:creator>Kenneth</dc:creator>
  <cp:lastModifiedBy>Ken</cp:lastModifiedBy>
  <cp:revision>1196</cp:revision>
  <dcterms:created xsi:type="dcterms:W3CDTF">2008-02-08T00:57:57Z</dcterms:created>
  <dcterms:modified xsi:type="dcterms:W3CDTF">2009-01-30T23:20:52Z</dcterms:modified>
</cp:coreProperties>
</file>